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72" r:id="rId2"/>
    <p:sldId id="314" r:id="rId3"/>
    <p:sldId id="315" r:id="rId4"/>
    <p:sldId id="318" r:id="rId5"/>
    <p:sldId id="313" r:id="rId6"/>
    <p:sldId id="327" r:id="rId7"/>
    <p:sldId id="325" r:id="rId8"/>
    <p:sldId id="328" r:id="rId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p:defaultTextStyle>
  <p:extLst>
    <p:ext uri="{521415D9-36F7-43E2-AB2F-B90AF26B5E84}">
      <p14:sectionLst xmlns:p14="http://schemas.microsoft.com/office/powerpoint/2010/main">
        <p14:section name="Default Section" id="{7F1B4680-3D83-4A2E-A425-335CD7F43A84}">
          <p14:sldIdLst>
            <p14:sldId id="272"/>
            <p14:sldId id="314"/>
            <p14:sldId id="315"/>
            <p14:sldId id="318"/>
            <p14:sldId id="313"/>
            <p14:sldId id="327"/>
            <p14:sldId id="325"/>
            <p14:sldId id="328"/>
          </p14:sldIdLst>
        </p14:section>
        <p14:section name="Untitled Section" id="{46019319-6D0A-4E3A-972C-B9305D7DC52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4660"/>
  </p:normalViewPr>
  <p:slideViewPr>
    <p:cSldViewPr snapToGrid="0">
      <p:cViewPr varScale="1">
        <p:scale>
          <a:sx n="39" d="100"/>
          <a:sy n="39" d="100"/>
        </p:scale>
        <p:origin x="768"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xfrm>
            <a:off x="1143000" y="685800"/>
            <a:ext cx="4572000" cy="3429000"/>
          </a:xfrm>
          <a:prstGeom prst="rect">
            <a:avLst/>
          </a:prstGeom>
        </p:spPr>
        <p:txBody>
          <a:bodyPr/>
          <a:lstStyle/>
          <a:p>
            <a:endParaRPr/>
          </a:p>
        </p:txBody>
      </p:sp>
      <p:sp>
        <p:nvSpPr>
          <p:cNvPr id="72" name="Shape 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2395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pic>
        <p:nvPicPr>
          <p:cNvPr id="44" name="logo_black.pn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2799" y="12319398"/>
            <a:ext cx="1129870" cy="1214531"/>
          </a:xfrm>
          <a:prstGeom prst="rect">
            <a:avLst/>
          </a:prstGeom>
          <a:ln w="12700">
            <a:miter lim="400000"/>
          </a:ln>
        </p:spPr>
      </p:pic>
      <p:sp>
        <p:nvSpPr>
          <p:cNvPr id="45"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46" name="Rectangle"/>
          <p:cNvSpPr/>
          <p:nvPr/>
        </p:nvSpPr>
        <p:spPr>
          <a:xfrm>
            <a:off x="-99323" y="-18056"/>
            <a:ext cx="24509713" cy="50451"/>
          </a:xfrm>
          <a:prstGeom prst="rect">
            <a:avLst/>
          </a:prstGeom>
          <a:solidFill>
            <a:srgbClr val="000000"/>
          </a:solidFill>
          <a:ln w="12700">
            <a:miter lim="400000"/>
          </a:ln>
        </p:spPr>
        <p:txBody>
          <a:bodyPr lIns="71437" tIns="71437" rIns="71437" bIns="71437" anchor="ctr"/>
          <a:lstStyle/>
          <a:p>
            <a:pPr>
              <a:defRPr sz="3600"/>
            </a:pPr>
            <a:endParaRPr/>
          </a:p>
        </p:txBody>
      </p:sp>
      <p:sp>
        <p:nvSpPr>
          <p:cNvPr id="47" name="Rectangle"/>
          <p:cNvSpPr/>
          <p:nvPr/>
        </p:nvSpPr>
        <p:spPr>
          <a:xfrm>
            <a:off x="-62857" y="13683605"/>
            <a:ext cx="24509713" cy="50450"/>
          </a:xfrm>
          <a:prstGeom prst="rect">
            <a:avLst/>
          </a:prstGeom>
          <a:solidFill>
            <a:srgbClr val="000000"/>
          </a:solidFill>
          <a:ln w="12700">
            <a:miter lim="400000"/>
          </a:ln>
        </p:spPr>
        <p:txBody>
          <a:bodyPr lIns="71437" tIns="71437" rIns="71437" bIns="71437" anchor="ctr"/>
          <a:lstStyle/>
          <a:p>
            <a:pPr>
              <a:defRPr sz="3600"/>
            </a:pPr>
            <a:endParaRPr/>
          </a:p>
        </p:txBody>
      </p:sp>
      <p:sp>
        <p:nvSpPr>
          <p:cNvPr id="48" name="Rectangle"/>
          <p:cNvSpPr/>
          <p:nvPr/>
        </p:nvSpPr>
        <p:spPr>
          <a:xfrm>
            <a:off x="24360089" y="-29169"/>
            <a:ext cx="57290" cy="13774337"/>
          </a:xfrm>
          <a:prstGeom prst="rect">
            <a:avLst/>
          </a:prstGeom>
          <a:solidFill>
            <a:srgbClr val="000000"/>
          </a:solidFill>
          <a:ln w="12700">
            <a:miter lim="400000"/>
          </a:ln>
        </p:spPr>
        <p:txBody>
          <a:bodyPr lIns="71437" tIns="71437" rIns="71437" bIns="71437" anchor="ctr"/>
          <a:lstStyle/>
          <a:p>
            <a:pPr>
              <a:defRPr sz="3600"/>
            </a:pPr>
            <a:endParaRPr/>
          </a:p>
        </p:txBody>
      </p:sp>
      <p:sp>
        <p:nvSpPr>
          <p:cNvPr id="49" name="Rectangle"/>
          <p:cNvSpPr/>
          <p:nvPr/>
        </p:nvSpPr>
        <p:spPr>
          <a:xfrm>
            <a:off x="-46079" y="-29169"/>
            <a:ext cx="57290" cy="13774337"/>
          </a:xfrm>
          <a:prstGeom prst="rect">
            <a:avLst/>
          </a:prstGeom>
          <a:solidFill>
            <a:srgbClr val="000000"/>
          </a:solidFill>
          <a:ln w="12700">
            <a:miter lim="400000"/>
          </a:ln>
        </p:spPr>
        <p:txBody>
          <a:bodyPr lIns="71437" tIns="71437" rIns="71437" bIns="71437" anchor="ctr"/>
          <a:lstStyle/>
          <a:p>
            <a:pPr>
              <a:defRPr sz="3600"/>
            </a:pPr>
            <a:endParaRPr/>
          </a:p>
        </p:txBody>
      </p:sp>
      <p:sp>
        <p:nvSpPr>
          <p:cNvPr id="50" name="Uplevel Consulting™"/>
          <p:cNvSpPr txBox="1"/>
          <p:nvPr/>
        </p:nvSpPr>
        <p:spPr>
          <a:xfrm>
            <a:off x="20120943" y="12996602"/>
            <a:ext cx="4015780" cy="5060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lvl1pPr algn="r">
              <a:defRPr sz="1800">
                <a:solidFill>
                  <a:srgbClr val="797A7A"/>
                </a:solidFill>
                <a:latin typeface="Copyright Klim Type Foundry"/>
                <a:ea typeface="Copyright Klim Type Foundry"/>
                <a:cs typeface="Copyright Klim Type Foundry"/>
                <a:sym typeface="Copyright Klim Type Foundry"/>
              </a:defRPr>
            </a:lvl1pPr>
          </a:lstStyle>
          <a:p>
            <a:r>
              <a:rPr lang="fi-FI" dirty="0"/>
              <a:t>Home Based Business For Engineers</a:t>
            </a:r>
            <a:endParaRPr dirty="0"/>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pic>
        <p:nvPicPr>
          <p:cNvPr id="58" name="logo_black.png" descr="logo_black.png"/>
          <p:cNvPicPr>
            <a:picLocks noChangeAspect="1"/>
          </p:cNvPicPr>
          <p:nvPr/>
        </p:nvPicPr>
        <p:blipFill>
          <a:blip r:embed="rId2"/>
          <a:stretch>
            <a:fillRect/>
          </a:stretch>
        </p:blipFill>
        <p:spPr>
          <a:xfrm>
            <a:off x="369248" y="13035472"/>
            <a:ext cx="2188446" cy="442346"/>
          </a:xfrm>
          <a:prstGeom prst="rect">
            <a:avLst/>
          </a:prstGeom>
          <a:ln w="12700">
            <a:miter lim="400000"/>
          </a:ln>
        </p:spPr>
      </p:pic>
      <p:sp>
        <p:nvSpPr>
          <p:cNvPr id="59"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60" name="Rectangle"/>
          <p:cNvSpPr/>
          <p:nvPr/>
        </p:nvSpPr>
        <p:spPr>
          <a:xfrm>
            <a:off x="-99323" y="-18056"/>
            <a:ext cx="24509713" cy="50451"/>
          </a:xfrm>
          <a:prstGeom prst="rect">
            <a:avLst/>
          </a:prstGeom>
          <a:solidFill>
            <a:srgbClr val="000000"/>
          </a:solidFill>
          <a:ln w="12700">
            <a:miter lim="400000"/>
          </a:ln>
        </p:spPr>
        <p:txBody>
          <a:bodyPr lIns="71437" tIns="71437" rIns="71437" bIns="71437" anchor="ctr"/>
          <a:lstStyle/>
          <a:p>
            <a:pPr>
              <a:defRPr sz="3600"/>
            </a:pPr>
            <a:endParaRPr/>
          </a:p>
        </p:txBody>
      </p:sp>
      <p:sp>
        <p:nvSpPr>
          <p:cNvPr id="61" name="Rectangle"/>
          <p:cNvSpPr/>
          <p:nvPr/>
        </p:nvSpPr>
        <p:spPr>
          <a:xfrm>
            <a:off x="-62857" y="13683605"/>
            <a:ext cx="24509713" cy="50450"/>
          </a:xfrm>
          <a:prstGeom prst="rect">
            <a:avLst/>
          </a:prstGeom>
          <a:solidFill>
            <a:srgbClr val="000000"/>
          </a:solidFill>
          <a:ln w="12700">
            <a:miter lim="400000"/>
          </a:ln>
        </p:spPr>
        <p:txBody>
          <a:bodyPr lIns="71437" tIns="71437" rIns="71437" bIns="71437" anchor="ctr"/>
          <a:lstStyle/>
          <a:p>
            <a:pPr>
              <a:defRPr sz="3600"/>
            </a:pPr>
            <a:endParaRPr/>
          </a:p>
        </p:txBody>
      </p:sp>
      <p:sp>
        <p:nvSpPr>
          <p:cNvPr id="62" name="Rectangle"/>
          <p:cNvSpPr/>
          <p:nvPr/>
        </p:nvSpPr>
        <p:spPr>
          <a:xfrm>
            <a:off x="24360089" y="-29169"/>
            <a:ext cx="57290" cy="13774337"/>
          </a:xfrm>
          <a:prstGeom prst="rect">
            <a:avLst/>
          </a:prstGeom>
          <a:solidFill>
            <a:srgbClr val="000000"/>
          </a:solidFill>
          <a:ln w="12700">
            <a:miter lim="400000"/>
          </a:ln>
        </p:spPr>
        <p:txBody>
          <a:bodyPr lIns="71437" tIns="71437" rIns="71437" bIns="71437" anchor="ctr"/>
          <a:lstStyle/>
          <a:p>
            <a:pPr>
              <a:defRPr sz="3600"/>
            </a:pPr>
            <a:endParaRPr/>
          </a:p>
        </p:txBody>
      </p:sp>
      <p:sp>
        <p:nvSpPr>
          <p:cNvPr id="63" name="Rectangle"/>
          <p:cNvSpPr/>
          <p:nvPr/>
        </p:nvSpPr>
        <p:spPr>
          <a:xfrm>
            <a:off x="-46079" y="-29169"/>
            <a:ext cx="57290" cy="13774337"/>
          </a:xfrm>
          <a:prstGeom prst="rect">
            <a:avLst/>
          </a:prstGeom>
          <a:solidFill>
            <a:srgbClr val="000000"/>
          </a:solidFill>
          <a:ln w="12700">
            <a:miter lim="400000"/>
          </a:ln>
        </p:spPr>
        <p:txBody>
          <a:bodyPr lIns="71437" tIns="71437" rIns="71437" bIns="71437" anchor="ctr"/>
          <a:lstStyle/>
          <a:p>
            <a:pPr>
              <a:defRPr sz="3600"/>
            </a:pPr>
            <a:endParaRPr/>
          </a:p>
        </p:txBody>
      </p:sp>
      <p:sp>
        <p:nvSpPr>
          <p:cNvPr id="64" name="Consulting Accelerator™"/>
          <p:cNvSpPr txBox="1"/>
          <p:nvPr/>
        </p:nvSpPr>
        <p:spPr>
          <a:xfrm>
            <a:off x="20120943" y="12996602"/>
            <a:ext cx="4015780" cy="5060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lvl1pPr algn="r">
              <a:defRPr sz="1800">
                <a:solidFill>
                  <a:srgbClr val="797A7A"/>
                </a:solidFill>
                <a:latin typeface="Copyright Klim Type Foundry"/>
                <a:ea typeface="Copyright Klim Type Foundry"/>
                <a:cs typeface="Copyright Klim Type Foundry"/>
                <a:sym typeface="Copyright Klim Type Foundry"/>
              </a:defRPr>
            </a:lvl1pPr>
          </a:lstStyle>
          <a:p>
            <a:r>
              <a:t>Consulting Accelerator™</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3" name="YOUR PROGRAM NAME ™"/>
          <p:cNvSpPr txBox="1"/>
          <p:nvPr/>
        </p:nvSpPr>
        <p:spPr>
          <a:xfrm>
            <a:off x="20120943" y="12996602"/>
            <a:ext cx="4015780" cy="5060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lvl1pPr algn="r">
              <a:defRPr sz="1800">
                <a:solidFill>
                  <a:srgbClr val="797A7A"/>
                </a:solidFill>
                <a:latin typeface="Arial"/>
                <a:ea typeface="Arial"/>
                <a:cs typeface="Arial"/>
                <a:sym typeface="Arial"/>
              </a:defRPr>
            </a:lvl1pPr>
          </a:lstStyle>
          <a:p>
            <a:r>
              <a:t>YOUR PROGRAM NAME ™</a:t>
            </a:r>
          </a:p>
        </p:txBody>
      </p:sp>
      <p:sp>
        <p:nvSpPr>
          <p:cNvPr id="4" name="YOUR LOGO"/>
          <p:cNvSpPr txBox="1"/>
          <p:nvPr/>
        </p:nvSpPr>
        <p:spPr>
          <a:xfrm>
            <a:off x="221475" y="12949595"/>
            <a:ext cx="2483992" cy="6000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defRPr sz="3000" b="1">
                <a:solidFill>
                  <a:srgbClr val="000000"/>
                </a:solidFill>
                <a:latin typeface="Helvetica"/>
                <a:ea typeface="Helvetica"/>
                <a:cs typeface="Helvetica"/>
                <a:sym typeface="Helvetica"/>
              </a:defRPr>
            </a:lvl1pPr>
          </a:lstStyle>
          <a:p>
            <a:r>
              <a:t>YOUR LOGO</a:t>
            </a:r>
          </a:p>
        </p:txBody>
      </p:sp>
      <p:sp>
        <p:nvSpPr>
          <p:cNvPr id="5" name="Title 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6"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11935814" y="1301948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2" r:id="rId2"/>
    <p:sldLayoutId id="2147483653" r:id="rId3"/>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9pPr>
    </p:titleStyle>
    <p:bodyStyle>
      <a:lvl1pPr marL="608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1pPr>
      <a:lvl2pPr marL="1052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2pPr>
      <a:lvl3pPr marL="1497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3pPr>
      <a:lvl4pPr marL="1941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4pPr>
      <a:lvl5pPr marL="2386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5pPr>
      <a:lvl6pPr marL="2830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6pPr>
      <a:lvl7pPr marL="3275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7pPr>
      <a:lvl8pPr marL="3719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8pPr>
      <a:lvl9pPr marL="4164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5" Type="http://schemas.openxmlformats.org/officeDocument/2006/relationships/image" Target="../media/image16.pn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1" name="Here’s what we’re going to cover"/>
          <p:cNvSpPr txBox="1"/>
          <p:nvPr/>
        </p:nvSpPr>
        <p:spPr>
          <a:xfrm>
            <a:off x="7927070" y="311717"/>
            <a:ext cx="8529859" cy="975266"/>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nchor="ctr">
            <a:spAutoFit/>
          </a:bodyPr>
          <a:lstStyle>
            <a:lvl1pPr>
              <a:defRPr sz="6000" b="1">
                <a:solidFill>
                  <a:srgbClr val="000000"/>
                </a:solidFill>
                <a:latin typeface="Helvetica"/>
                <a:ea typeface="Helvetica"/>
                <a:cs typeface="Helvetica"/>
                <a:sym typeface="Helvetica"/>
              </a:defRPr>
            </a:lvl1pPr>
          </a:lstStyle>
          <a:p>
            <a:pPr rtl="0">
              <a:spcBef>
                <a:spcPts val="0"/>
              </a:spcBef>
              <a:spcAft>
                <a:spcPts val="0"/>
              </a:spcAft>
            </a:pPr>
            <a:r>
              <a:rPr lang="ar-SA" sz="5400" b="0" i="0" u="none" strike="noStrike" dirty="0">
                <a:solidFill>
                  <a:srgbClr val="000000"/>
                </a:solidFill>
                <a:effectLst/>
                <a:latin typeface="Almarai" pitchFamily="2" charset="-78"/>
                <a:cs typeface="Almarai" pitchFamily="2" charset="-78"/>
              </a:rPr>
              <a:t>هوية </a:t>
            </a:r>
            <a:r>
              <a:rPr lang="ar-JO" sz="5400" b="0" i="0" u="none" strike="noStrike" dirty="0">
                <a:solidFill>
                  <a:srgbClr val="000000"/>
                </a:solidFill>
                <a:effectLst/>
                <a:latin typeface="Almarai" pitchFamily="2" charset="-78"/>
                <a:cs typeface="Almarai" pitchFamily="2" charset="-78"/>
              </a:rPr>
              <a:t>أريج</a:t>
            </a:r>
            <a:r>
              <a:rPr lang="ar-SA" sz="5400" b="0" i="0" u="none" strike="noStrike" dirty="0">
                <a:solidFill>
                  <a:srgbClr val="000000"/>
                </a:solidFill>
                <a:effectLst/>
                <a:latin typeface="Almarai" pitchFamily="2" charset="-78"/>
                <a:cs typeface="Almarai" pitchFamily="2" charset="-78"/>
              </a:rPr>
              <a:t> الشخصية</a:t>
            </a:r>
          </a:p>
        </p:txBody>
      </p:sp>
      <p:sp>
        <p:nvSpPr>
          <p:cNvPr id="82" name="Point one…"/>
          <p:cNvSpPr txBox="1"/>
          <p:nvPr/>
        </p:nvSpPr>
        <p:spPr>
          <a:xfrm>
            <a:off x="2991115" y="1451861"/>
            <a:ext cx="19339616" cy="1006044"/>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algn="r" rtl="0">
              <a:spcBef>
                <a:spcPts val="0"/>
              </a:spcBef>
              <a:spcAft>
                <a:spcPts val="0"/>
              </a:spcAft>
            </a:pPr>
            <a:r>
              <a:rPr lang="ar-SA" sz="2800" b="0" i="0" u="none" strike="noStrike" dirty="0">
                <a:solidFill>
                  <a:srgbClr val="000000"/>
                </a:solidFill>
                <a:effectLst/>
                <a:latin typeface="Arial" panose="020B0604020202020204" pitchFamily="34" charset="0"/>
              </a:rPr>
              <a:t> </a:t>
            </a:r>
            <a:r>
              <a:rPr lang="ar-JO" sz="2800" dirty="0">
                <a:solidFill>
                  <a:srgbClr val="000000"/>
                </a:solidFill>
                <a:latin typeface="Arial" panose="020B0604020202020204" pitchFamily="34" charset="0"/>
              </a:rPr>
              <a:t>شخصية طموحة تنظر للمستقبل نظرة ايجابية ... تحاول دائماً التطوير من مهاراتها , أم معطاءة , حاسمة بقراراتها , متمسكة بقيم دينها , تطمح بأن تترك أثر جميل لكل من يعرفها , لا تستسلم للصعوبات و التحديات</a:t>
            </a:r>
            <a:endParaRPr lang="ar-SA" sz="2800" dirty="0">
              <a:solidFill>
                <a:srgbClr val="000000"/>
              </a:solidFill>
              <a:latin typeface="Arial" panose="020B0604020202020204" pitchFamily="34" charset="0"/>
            </a:endParaRPr>
          </a:p>
        </p:txBody>
      </p:sp>
      <p:pic>
        <p:nvPicPr>
          <p:cNvPr id="4" name="Picture 3">
            <a:extLst>
              <a:ext uri="{FF2B5EF4-FFF2-40B4-BE49-F238E27FC236}">
                <a16:creationId xmlns:a16="http://schemas.microsoft.com/office/drawing/2014/main" id="{16A602DF-74A1-E847-D42C-098733120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5822" y="4716420"/>
            <a:ext cx="4999486" cy="4410926"/>
          </a:xfrm>
          <a:prstGeom prst="rect">
            <a:avLst/>
          </a:prstGeom>
        </p:spPr>
      </p:pic>
      <p:pic>
        <p:nvPicPr>
          <p:cNvPr id="6" name="Picture 5">
            <a:extLst>
              <a:ext uri="{FF2B5EF4-FFF2-40B4-BE49-F238E27FC236}">
                <a16:creationId xmlns:a16="http://schemas.microsoft.com/office/drawing/2014/main" id="{F1831744-DD27-266E-9EFC-7582BD33C5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04351" y="4783311"/>
            <a:ext cx="3864278" cy="4354348"/>
          </a:xfrm>
          <a:prstGeom prst="rect">
            <a:avLst/>
          </a:prstGeom>
        </p:spPr>
      </p:pic>
      <p:pic>
        <p:nvPicPr>
          <p:cNvPr id="13" name="Picture 12">
            <a:extLst>
              <a:ext uri="{FF2B5EF4-FFF2-40B4-BE49-F238E27FC236}">
                <a16:creationId xmlns:a16="http://schemas.microsoft.com/office/drawing/2014/main" id="{7449507C-537C-E939-D3B9-EAEFFE7338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9640" y="10512401"/>
            <a:ext cx="3917332" cy="3205511"/>
          </a:xfrm>
          <a:prstGeom prst="rect">
            <a:avLst/>
          </a:prstGeom>
        </p:spPr>
      </p:pic>
      <p:pic>
        <p:nvPicPr>
          <p:cNvPr id="15" name="Picture 14">
            <a:extLst>
              <a:ext uri="{FF2B5EF4-FFF2-40B4-BE49-F238E27FC236}">
                <a16:creationId xmlns:a16="http://schemas.microsoft.com/office/drawing/2014/main" id="{B8454897-563A-1C9D-B305-1D1924553B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1967" y="3067077"/>
            <a:ext cx="4243906" cy="3378360"/>
          </a:xfrm>
          <a:prstGeom prst="rect">
            <a:avLst/>
          </a:prstGeom>
        </p:spPr>
      </p:pic>
      <p:pic>
        <p:nvPicPr>
          <p:cNvPr id="17" name="Picture 16">
            <a:extLst>
              <a:ext uri="{FF2B5EF4-FFF2-40B4-BE49-F238E27FC236}">
                <a16:creationId xmlns:a16="http://schemas.microsoft.com/office/drawing/2014/main" id="{771C12BF-4EEE-F729-CEB5-CB2E337915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1387" y="6473725"/>
            <a:ext cx="4163201" cy="3747461"/>
          </a:xfrm>
          <a:prstGeom prst="rect">
            <a:avLst/>
          </a:prstGeom>
        </p:spPr>
      </p:pic>
      <p:pic>
        <p:nvPicPr>
          <p:cNvPr id="19" name="Picture 18">
            <a:extLst>
              <a:ext uri="{FF2B5EF4-FFF2-40B4-BE49-F238E27FC236}">
                <a16:creationId xmlns:a16="http://schemas.microsoft.com/office/drawing/2014/main" id="{08EAC2D5-8684-93CF-E6D6-D8FCA321C9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0874" y="3025496"/>
            <a:ext cx="4832998" cy="4410926"/>
          </a:xfrm>
          <a:prstGeom prst="rect">
            <a:avLst/>
          </a:prstGeom>
        </p:spPr>
      </p:pic>
      <p:pic>
        <p:nvPicPr>
          <p:cNvPr id="21" name="Picture 20">
            <a:extLst>
              <a:ext uri="{FF2B5EF4-FFF2-40B4-BE49-F238E27FC236}">
                <a16:creationId xmlns:a16="http://schemas.microsoft.com/office/drawing/2014/main" id="{3D9CB9E2-9FE0-5434-E587-963CFF3E64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77324" y="7464711"/>
            <a:ext cx="4403858" cy="3646829"/>
          </a:xfrm>
          <a:prstGeom prst="rect">
            <a:avLst/>
          </a:prstGeom>
        </p:spPr>
      </p:pic>
      <p:pic>
        <p:nvPicPr>
          <p:cNvPr id="23" name="Picture 22">
            <a:extLst>
              <a:ext uri="{FF2B5EF4-FFF2-40B4-BE49-F238E27FC236}">
                <a16:creationId xmlns:a16="http://schemas.microsoft.com/office/drawing/2014/main" id="{02E4F0E7-3B57-3459-D81D-FA57DE2F84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6971" y="11111541"/>
            <a:ext cx="3220903" cy="2583834"/>
          </a:xfrm>
          <a:prstGeom prst="rect">
            <a:avLst/>
          </a:prstGeom>
        </p:spPr>
      </p:pic>
      <p:pic>
        <p:nvPicPr>
          <p:cNvPr id="25" name="Picture 24">
            <a:extLst>
              <a:ext uri="{FF2B5EF4-FFF2-40B4-BE49-F238E27FC236}">
                <a16:creationId xmlns:a16="http://schemas.microsoft.com/office/drawing/2014/main" id="{B47D8D01-08F5-EB7B-B8B5-D82F2068A7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93502" y="7345794"/>
            <a:ext cx="3831999" cy="2688277"/>
          </a:xfrm>
          <a:prstGeom prst="rect">
            <a:avLst/>
          </a:prstGeom>
        </p:spPr>
      </p:pic>
      <p:pic>
        <p:nvPicPr>
          <p:cNvPr id="27" name="Picture 26">
            <a:extLst>
              <a:ext uri="{FF2B5EF4-FFF2-40B4-BE49-F238E27FC236}">
                <a16:creationId xmlns:a16="http://schemas.microsoft.com/office/drawing/2014/main" id="{487A49BD-0500-A6B4-7B0F-C0D1CD32D6B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30171" y="10160804"/>
            <a:ext cx="4403858" cy="3534570"/>
          </a:xfrm>
          <a:prstGeom prst="rect">
            <a:avLst/>
          </a:prstGeom>
        </p:spPr>
      </p:pic>
      <p:pic>
        <p:nvPicPr>
          <p:cNvPr id="29" name="Picture 28">
            <a:extLst>
              <a:ext uri="{FF2B5EF4-FFF2-40B4-BE49-F238E27FC236}">
                <a16:creationId xmlns:a16="http://schemas.microsoft.com/office/drawing/2014/main" id="{60DA075F-77EE-E329-27D9-55DBFB5BE04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215833" y="9194237"/>
            <a:ext cx="4243907" cy="4521763"/>
          </a:xfrm>
          <a:prstGeom prst="rect">
            <a:avLst/>
          </a:prstGeom>
        </p:spPr>
      </p:pic>
      <p:pic>
        <p:nvPicPr>
          <p:cNvPr id="31" name="Picture 30">
            <a:extLst>
              <a:ext uri="{FF2B5EF4-FFF2-40B4-BE49-F238E27FC236}">
                <a16:creationId xmlns:a16="http://schemas.microsoft.com/office/drawing/2014/main" id="{16E6141B-36A4-88ED-78C2-DD4A06F8D9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320" y="9966212"/>
            <a:ext cx="5183342" cy="3749787"/>
          </a:xfrm>
          <a:prstGeom prst="rect">
            <a:avLst/>
          </a:prstGeom>
        </p:spPr>
      </p:pic>
      <p:pic>
        <p:nvPicPr>
          <p:cNvPr id="65" name="Picture 64">
            <a:extLst>
              <a:ext uri="{FF2B5EF4-FFF2-40B4-BE49-F238E27FC236}">
                <a16:creationId xmlns:a16="http://schemas.microsoft.com/office/drawing/2014/main" id="{3A914935-4776-4AF7-B86B-7217049101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35" y="7345796"/>
            <a:ext cx="3321005" cy="2673825"/>
          </a:xfrm>
          <a:prstGeom prst="rect">
            <a:avLst/>
          </a:prstGeom>
        </p:spPr>
      </p:pic>
      <p:pic>
        <p:nvPicPr>
          <p:cNvPr id="67" name="Picture 66">
            <a:extLst>
              <a:ext uri="{FF2B5EF4-FFF2-40B4-BE49-F238E27FC236}">
                <a16:creationId xmlns:a16="http://schemas.microsoft.com/office/drawing/2014/main" id="{6FAF78BA-3DA0-9D88-5277-27673B02ACA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459740" y="9035448"/>
            <a:ext cx="4142661" cy="4680552"/>
          </a:xfrm>
          <a:prstGeom prst="rect">
            <a:avLst/>
          </a:prstGeom>
        </p:spPr>
      </p:pic>
      <p:pic>
        <p:nvPicPr>
          <p:cNvPr id="69" name="Picture 68">
            <a:extLst>
              <a:ext uri="{FF2B5EF4-FFF2-40B4-BE49-F238E27FC236}">
                <a16:creationId xmlns:a16="http://schemas.microsoft.com/office/drawing/2014/main" id="{3BDDB852-2486-7CF8-7719-74558D39719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34" y="2936235"/>
            <a:ext cx="6676139" cy="4500187"/>
          </a:xfrm>
          <a:prstGeom prst="rect">
            <a:avLst/>
          </a:prstGeom>
        </p:spPr>
      </p:pic>
      <p:sp>
        <p:nvSpPr>
          <p:cNvPr id="70" name="TextBox 69">
            <a:extLst>
              <a:ext uri="{FF2B5EF4-FFF2-40B4-BE49-F238E27FC236}">
                <a16:creationId xmlns:a16="http://schemas.microsoft.com/office/drawing/2014/main" id="{C9CB9F4D-E611-4960-D694-5B9E14E606D8}"/>
              </a:ext>
            </a:extLst>
          </p:cNvPr>
          <p:cNvSpPr txBox="1"/>
          <p:nvPr/>
        </p:nvSpPr>
        <p:spPr>
          <a:xfrm>
            <a:off x="15714588" y="3014806"/>
            <a:ext cx="7821273" cy="16831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ar-JO" dirty="0">
                <a:effectLst/>
                <a:highlight>
                  <a:srgbClr val="000000"/>
                </a:highlight>
              </a:rPr>
              <a:t>سيدنا محمد عليه الصلاة و السلام</a:t>
            </a:r>
            <a:endParaRPr kumimoji="0" lang="en-US" sz="5000" b="0" i="0" u="none" strike="noStrike" cap="none" spc="0" normalizeH="0" baseline="0" dirty="0">
              <a:ln>
                <a:noFill/>
              </a:ln>
              <a:solidFill>
                <a:srgbClr val="FFFFFF"/>
              </a:solidFill>
              <a:effectLst/>
              <a:highlight>
                <a:srgbClr val="000000"/>
              </a:highlight>
              <a:uFillTx/>
              <a:latin typeface="+mn-lt"/>
              <a:ea typeface="+mn-ea"/>
              <a:cs typeface="+mn-cs"/>
              <a:sym typeface="Helvetica Light"/>
            </a:endParaRPr>
          </a:p>
        </p:txBody>
      </p:sp>
    </p:spTree>
    <p:extLst>
      <p:ext uri="{BB962C8B-B14F-4D97-AF65-F5344CB8AC3E}">
        <p14:creationId xmlns:p14="http://schemas.microsoft.com/office/powerpoint/2010/main" val="409361456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8170872" y="448865"/>
            <a:ext cx="9312255" cy="1067599"/>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rtl="0">
              <a:spcBef>
                <a:spcPts val="0"/>
              </a:spcBef>
              <a:spcAft>
                <a:spcPts val="0"/>
              </a:spcAft>
            </a:pPr>
            <a:r>
              <a:rPr lang="ar-SA" sz="6000" b="0" i="0" u="none" strike="noStrike" dirty="0">
                <a:solidFill>
                  <a:schemeClr val="bg2"/>
                </a:solidFill>
                <a:effectLst/>
                <a:latin typeface="Arial" panose="020B0604020202020204" pitchFamily="34" charset="0"/>
              </a:rPr>
              <a:t>ممتلكات </a:t>
            </a:r>
            <a:r>
              <a:rPr lang="ar-JO" sz="6000" dirty="0">
                <a:solidFill>
                  <a:schemeClr val="bg2"/>
                </a:solidFill>
                <a:latin typeface="Arial" panose="020B0604020202020204" pitchFamily="34" charset="0"/>
              </a:rPr>
              <a:t>أريج</a:t>
            </a:r>
            <a:r>
              <a:rPr lang="ar-SA" sz="6000" b="0" i="0" u="none" strike="noStrike" dirty="0">
                <a:solidFill>
                  <a:schemeClr val="bg2"/>
                </a:solidFill>
                <a:effectLst/>
                <a:latin typeface="Arial" panose="020B0604020202020204" pitchFamily="34" charset="0"/>
              </a:rPr>
              <a:t> </a:t>
            </a:r>
          </a:p>
        </p:txBody>
      </p:sp>
      <p:sp>
        <p:nvSpPr>
          <p:cNvPr id="5" name="TextBox 4">
            <a:extLst>
              <a:ext uri="{FF2B5EF4-FFF2-40B4-BE49-F238E27FC236}">
                <a16:creationId xmlns:a16="http://schemas.microsoft.com/office/drawing/2014/main" id="{D0C54C95-24C1-4B66-82FB-1236C484C7DE}"/>
              </a:ext>
            </a:extLst>
          </p:cNvPr>
          <p:cNvSpPr txBox="1"/>
          <p:nvPr/>
        </p:nvSpPr>
        <p:spPr>
          <a:xfrm>
            <a:off x="434729" y="1806941"/>
            <a:ext cx="22244539" cy="1131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1">
              <a:lnSpc>
                <a:spcPct val="150000"/>
              </a:lnSpc>
              <a:spcBef>
                <a:spcPts val="0"/>
              </a:spcBef>
              <a:spcAft>
                <a:spcPts val="0"/>
              </a:spcAft>
            </a:pPr>
            <a:r>
              <a:rPr lang="ar-SA" sz="2400" b="0" i="0" u="none" strike="noStrike" dirty="0">
                <a:solidFill>
                  <a:srgbClr val="000000"/>
                </a:solidFill>
                <a:effectLst/>
                <a:latin typeface="Arial" panose="020B0604020202020204" pitchFamily="34" charset="0"/>
              </a:rPr>
              <a:t>مليونير</a:t>
            </a:r>
            <a:r>
              <a:rPr lang="ar-JO" sz="2400" dirty="0">
                <a:solidFill>
                  <a:srgbClr val="000000"/>
                </a:solidFill>
                <a:latin typeface="Arial" panose="020B0604020202020204" pitchFamily="34" charset="0"/>
              </a:rPr>
              <a:t>ة</a:t>
            </a:r>
            <a:r>
              <a:rPr lang="ar-SA" sz="2400" b="0" i="0" u="none" strike="noStrike" dirty="0">
                <a:solidFill>
                  <a:srgbClr val="000000"/>
                </a:solidFill>
                <a:effectLst/>
                <a:latin typeface="Arial" panose="020B0604020202020204" pitchFamily="34" charset="0"/>
              </a:rPr>
              <a:t> </a:t>
            </a:r>
            <a:r>
              <a:rPr lang="ar-JO" sz="2400" dirty="0">
                <a:solidFill>
                  <a:srgbClr val="000000"/>
                </a:solidFill>
                <a:latin typeface="Arial" panose="020B0604020202020204" pitchFamily="34" charset="0"/>
              </a:rPr>
              <a:t>ت</a:t>
            </a:r>
            <a:r>
              <a:rPr lang="ar-SA" sz="2400" b="0" i="0" u="none" strike="noStrike" dirty="0">
                <a:solidFill>
                  <a:srgbClr val="000000"/>
                </a:solidFill>
                <a:effectLst/>
                <a:latin typeface="Arial" panose="020B0604020202020204" pitchFamily="34" charset="0"/>
              </a:rPr>
              <a:t>متلك عدة فلل في دول مختلفة، هذه الفلل تطل على البحر،،  </a:t>
            </a:r>
            <a:r>
              <a:rPr lang="ar-JO" sz="2400" b="0" i="0" u="none" strike="noStrike" dirty="0">
                <a:solidFill>
                  <a:srgbClr val="000000"/>
                </a:solidFill>
                <a:effectLst/>
                <a:latin typeface="Arial" panose="020B0604020202020204" pitchFamily="34" charset="0"/>
              </a:rPr>
              <a:t>ت</a:t>
            </a:r>
            <a:r>
              <a:rPr lang="ar-SA" sz="2400" b="0" i="0" u="none" strike="noStrike" dirty="0">
                <a:solidFill>
                  <a:srgbClr val="000000"/>
                </a:solidFill>
                <a:effectLst/>
                <a:latin typeface="Arial" panose="020B0604020202020204" pitchFamily="34" charset="0"/>
              </a:rPr>
              <a:t>متلك حدائق واسعه شاسعه يوجد فيها مسابح.</a:t>
            </a:r>
            <a:r>
              <a:rPr lang="fi-FI" sz="2400" b="0" i="0" u="none" strike="noStrike" dirty="0">
                <a:solidFill>
                  <a:srgbClr val="000000"/>
                </a:solidFill>
                <a:effectLst/>
                <a:latin typeface="Arial" panose="020B0604020202020204" pitchFamily="34" charset="0"/>
              </a:rPr>
              <a:t> </a:t>
            </a:r>
            <a:r>
              <a:rPr lang="ar-SA" sz="2400" b="0" i="0" u="none" strike="noStrike" dirty="0">
                <a:solidFill>
                  <a:srgbClr val="000000"/>
                </a:solidFill>
                <a:effectLst/>
                <a:latin typeface="Arial" panose="020B0604020202020204" pitchFamily="34" charset="0"/>
              </a:rPr>
              <a:t> </a:t>
            </a:r>
            <a:r>
              <a:rPr lang="ar-JO" sz="2400" b="0" i="0" u="none" strike="noStrike" dirty="0">
                <a:solidFill>
                  <a:srgbClr val="000000"/>
                </a:solidFill>
                <a:effectLst/>
                <a:latin typeface="Arial" panose="020B0604020202020204" pitchFamily="34" charset="0"/>
              </a:rPr>
              <a:t>ت</a:t>
            </a:r>
            <a:r>
              <a:rPr lang="ar-SA" sz="2400" b="0" i="0" u="none" strike="noStrike" dirty="0">
                <a:solidFill>
                  <a:srgbClr val="000000"/>
                </a:solidFill>
                <a:effectLst/>
                <a:latin typeface="Arial" panose="020B0604020202020204" pitchFamily="34" charset="0"/>
              </a:rPr>
              <a:t>متلك طائره خاصه للسفر. وقارب فاخر. مصادر دخله متعدده كلها تدار من خلال الانترنت ولديه</a:t>
            </a:r>
            <a:r>
              <a:rPr lang="ar-JO" sz="2400" b="0" i="0" u="none" strike="noStrike" dirty="0">
                <a:solidFill>
                  <a:srgbClr val="000000"/>
                </a:solidFill>
                <a:effectLst/>
                <a:latin typeface="Arial" panose="020B0604020202020204" pitchFamily="34" charset="0"/>
              </a:rPr>
              <a:t>ا</a:t>
            </a:r>
            <a:r>
              <a:rPr lang="ar-SA" sz="2400" b="0" i="0" u="none" strike="noStrike" dirty="0">
                <a:solidFill>
                  <a:srgbClr val="000000"/>
                </a:solidFill>
                <a:effectLst/>
                <a:latin typeface="Arial" panose="020B0604020202020204" pitchFamily="34" charset="0"/>
              </a:rPr>
              <a:t> فريق عمل دولي يقوم بمتابعه اعماله</a:t>
            </a:r>
            <a:r>
              <a:rPr lang="ar-JO" sz="2400" b="0" i="0" u="none" strike="noStrike" dirty="0">
                <a:solidFill>
                  <a:srgbClr val="000000"/>
                </a:solidFill>
                <a:effectLst/>
                <a:latin typeface="Arial" panose="020B0604020202020204" pitchFamily="34" charset="0"/>
              </a:rPr>
              <a:t>ا</a:t>
            </a:r>
            <a:r>
              <a:rPr lang="ar-SA" sz="2400" b="0" i="0" u="none" strike="noStrike" dirty="0">
                <a:solidFill>
                  <a:srgbClr val="000000"/>
                </a:solidFill>
                <a:effectLst/>
                <a:latin typeface="Arial" panose="020B0604020202020204" pitchFamily="34" charset="0"/>
              </a:rPr>
              <a:t>.</a:t>
            </a:r>
            <a:endParaRPr lang="ar-JO" sz="2400" dirty="0"/>
          </a:p>
        </p:txBody>
      </p:sp>
      <p:pic>
        <p:nvPicPr>
          <p:cNvPr id="3" name="Picture 2">
            <a:extLst>
              <a:ext uri="{FF2B5EF4-FFF2-40B4-BE49-F238E27FC236}">
                <a16:creationId xmlns:a16="http://schemas.microsoft.com/office/drawing/2014/main" id="{0896F69C-1364-4D71-A273-641ACB1CAE08}"/>
              </a:ext>
            </a:extLst>
          </p:cNvPr>
          <p:cNvPicPr>
            <a:picLocks noChangeAspect="1"/>
          </p:cNvPicPr>
          <p:nvPr/>
        </p:nvPicPr>
        <p:blipFill>
          <a:blip r:embed="rId2"/>
          <a:stretch>
            <a:fillRect/>
          </a:stretch>
        </p:blipFill>
        <p:spPr>
          <a:xfrm>
            <a:off x="1" y="3298824"/>
            <a:ext cx="16696944" cy="10417175"/>
          </a:xfrm>
          <a:prstGeom prst="rect">
            <a:avLst/>
          </a:prstGeom>
        </p:spPr>
      </p:pic>
      <p:pic>
        <p:nvPicPr>
          <p:cNvPr id="6" name="Picture 5">
            <a:extLst>
              <a:ext uri="{FF2B5EF4-FFF2-40B4-BE49-F238E27FC236}">
                <a16:creationId xmlns:a16="http://schemas.microsoft.com/office/drawing/2014/main" id="{71A2EF06-CF36-4569-82AE-269029806859}"/>
              </a:ext>
            </a:extLst>
          </p:cNvPr>
          <p:cNvPicPr>
            <a:picLocks noChangeAspect="1"/>
          </p:cNvPicPr>
          <p:nvPr/>
        </p:nvPicPr>
        <p:blipFill rotWithShape="1">
          <a:blip r:embed="rId3"/>
          <a:srcRect l="63506" t="51833" r="-394" b="-430"/>
          <a:stretch/>
        </p:blipFill>
        <p:spPr>
          <a:xfrm>
            <a:off x="16455285" y="8545576"/>
            <a:ext cx="7928713" cy="5170424"/>
          </a:xfrm>
          <a:prstGeom prst="rect">
            <a:avLst/>
          </a:prstGeom>
        </p:spPr>
      </p:pic>
      <p:pic>
        <p:nvPicPr>
          <p:cNvPr id="8" name="Picture 7">
            <a:extLst>
              <a:ext uri="{FF2B5EF4-FFF2-40B4-BE49-F238E27FC236}">
                <a16:creationId xmlns:a16="http://schemas.microsoft.com/office/drawing/2014/main" id="{8BA549E6-CF36-4406-8627-CB78671E7709}"/>
              </a:ext>
            </a:extLst>
          </p:cNvPr>
          <p:cNvPicPr>
            <a:picLocks noChangeAspect="1"/>
          </p:cNvPicPr>
          <p:nvPr/>
        </p:nvPicPr>
        <p:blipFill>
          <a:blip r:embed="rId4"/>
          <a:stretch>
            <a:fillRect/>
          </a:stretch>
        </p:blipFill>
        <p:spPr>
          <a:xfrm>
            <a:off x="16696944" y="3298824"/>
            <a:ext cx="7729259" cy="4368068"/>
          </a:xfrm>
          <a:prstGeom prst="rect">
            <a:avLst/>
          </a:prstGeom>
        </p:spPr>
      </p:pic>
      <p:pic>
        <p:nvPicPr>
          <p:cNvPr id="10" name="Picture 9">
            <a:extLst>
              <a:ext uri="{FF2B5EF4-FFF2-40B4-BE49-F238E27FC236}">
                <a16:creationId xmlns:a16="http://schemas.microsoft.com/office/drawing/2014/main" id="{1668D6E1-9A11-49F4-8E68-FA60DB8F0E38}"/>
              </a:ext>
            </a:extLst>
          </p:cNvPr>
          <p:cNvPicPr>
            <a:picLocks noChangeAspect="1"/>
          </p:cNvPicPr>
          <p:nvPr/>
        </p:nvPicPr>
        <p:blipFill>
          <a:blip r:embed="rId5"/>
          <a:stretch>
            <a:fillRect/>
          </a:stretch>
        </p:blipFill>
        <p:spPr>
          <a:xfrm>
            <a:off x="16497490" y="7493000"/>
            <a:ext cx="7886508" cy="4133715"/>
          </a:xfrm>
          <a:prstGeom prst="rect">
            <a:avLst/>
          </a:prstGeom>
        </p:spPr>
      </p:pic>
    </p:spTree>
    <p:extLst>
      <p:ext uri="{BB962C8B-B14F-4D97-AF65-F5344CB8AC3E}">
        <p14:creationId xmlns:p14="http://schemas.microsoft.com/office/powerpoint/2010/main" val="44480929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8170872" y="448865"/>
            <a:ext cx="9312255" cy="1067599"/>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rtl="0">
              <a:spcBef>
                <a:spcPts val="0"/>
              </a:spcBef>
              <a:spcAft>
                <a:spcPts val="0"/>
              </a:spcAft>
            </a:pPr>
            <a:r>
              <a:rPr lang="ar-JO" sz="6000" b="0" i="0" u="none" strike="noStrike" dirty="0">
                <a:solidFill>
                  <a:schemeClr val="bg2"/>
                </a:solidFill>
                <a:effectLst/>
                <a:latin typeface="Arial" panose="020B0604020202020204" pitchFamily="34" charset="0"/>
              </a:rPr>
              <a:t>ممتلكات أريج السماعنة</a:t>
            </a:r>
            <a:endParaRPr lang="ar-SA" sz="6000" b="0" i="0" u="none" strike="noStrike" dirty="0">
              <a:solidFill>
                <a:schemeClr val="bg2"/>
              </a:solidFill>
              <a:effectLst/>
              <a:latin typeface="Arial" panose="020B0604020202020204" pitchFamily="34" charset="0"/>
            </a:endParaRPr>
          </a:p>
        </p:txBody>
      </p:sp>
      <p:sp>
        <p:nvSpPr>
          <p:cNvPr id="5" name="TextBox 4">
            <a:extLst>
              <a:ext uri="{FF2B5EF4-FFF2-40B4-BE49-F238E27FC236}">
                <a16:creationId xmlns:a16="http://schemas.microsoft.com/office/drawing/2014/main" id="{D0C54C95-24C1-4B66-82FB-1236C484C7DE}"/>
              </a:ext>
            </a:extLst>
          </p:cNvPr>
          <p:cNvSpPr txBox="1"/>
          <p:nvPr/>
        </p:nvSpPr>
        <p:spPr>
          <a:xfrm>
            <a:off x="434729" y="1806941"/>
            <a:ext cx="22244539" cy="577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1">
              <a:lnSpc>
                <a:spcPct val="150000"/>
              </a:lnSpc>
              <a:spcBef>
                <a:spcPts val="0"/>
              </a:spcBef>
              <a:spcAft>
                <a:spcPts val="0"/>
              </a:spcAft>
            </a:pPr>
            <a:r>
              <a:rPr lang="ar-SA" sz="2400" b="0" i="0" u="none" strike="noStrike" dirty="0">
                <a:solidFill>
                  <a:srgbClr val="000000"/>
                </a:solidFill>
                <a:effectLst/>
                <a:latin typeface="Arial" panose="020B0604020202020204" pitchFamily="34" charset="0"/>
              </a:rPr>
              <a:t>موقع خلاب وابواب زجاجيه تطل على البحر، اضاءه تجوب المكان، جو استوائي، تصميم احترافي عصري ابداعي. اذكى الاشخاص يعملون لدي </a:t>
            </a:r>
            <a:r>
              <a:rPr lang="ar-JO" sz="2400" dirty="0">
                <a:solidFill>
                  <a:srgbClr val="000000"/>
                </a:solidFill>
                <a:latin typeface="Arial" panose="020B0604020202020204" pitchFamily="34" charset="0"/>
              </a:rPr>
              <a:t> و محاطة بأشخاص ايجابيين </a:t>
            </a:r>
            <a:r>
              <a:rPr lang="ar-SA" sz="2400" b="0" i="0" u="none" strike="noStrike" dirty="0">
                <a:solidFill>
                  <a:srgbClr val="000000"/>
                </a:solidFill>
                <a:effectLst/>
                <a:latin typeface="Arial" panose="020B0604020202020204" pitchFamily="34" charset="0"/>
              </a:rPr>
              <a:t>.</a:t>
            </a:r>
            <a:endParaRPr lang="ar-JO" sz="2400" dirty="0"/>
          </a:p>
        </p:txBody>
      </p:sp>
      <p:pic>
        <p:nvPicPr>
          <p:cNvPr id="4" name="Picture 3">
            <a:extLst>
              <a:ext uri="{FF2B5EF4-FFF2-40B4-BE49-F238E27FC236}">
                <a16:creationId xmlns:a16="http://schemas.microsoft.com/office/drawing/2014/main" id="{901F402D-FB1C-4F20-8976-881534D9C8F5}"/>
              </a:ext>
            </a:extLst>
          </p:cNvPr>
          <p:cNvPicPr>
            <a:picLocks noChangeAspect="1"/>
          </p:cNvPicPr>
          <p:nvPr/>
        </p:nvPicPr>
        <p:blipFill>
          <a:blip r:embed="rId2"/>
          <a:stretch>
            <a:fillRect/>
          </a:stretch>
        </p:blipFill>
        <p:spPr>
          <a:xfrm>
            <a:off x="0" y="2819104"/>
            <a:ext cx="17619785" cy="10896896"/>
          </a:xfrm>
          <a:prstGeom prst="rect">
            <a:avLst/>
          </a:prstGeom>
        </p:spPr>
      </p:pic>
      <p:pic>
        <p:nvPicPr>
          <p:cNvPr id="8" name="Picture 7">
            <a:extLst>
              <a:ext uri="{FF2B5EF4-FFF2-40B4-BE49-F238E27FC236}">
                <a16:creationId xmlns:a16="http://schemas.microsoft.com/office/drawing/2014/main" id="{42303926-4AF9-4178-87F2-442B889E2929}"/>
              </a:ext>
            </a:extLst>
          </p:cNvPr>
          <p:cNvPicPr>
            <a:picLocks noChangeAspect="1"/>
          </p:cNvPicPr>
          <p:nvPr/>
        </p:nvPicPr>
        <p:blipFill>
          <a:blip r:embed="rId3"/>
          <a:stretch>
            <a:fillRect/>
          </a:stretch>
        </p:blipFill>
        <p:spPr>
          <a:xfrm>
            <a:off x="17483127" y="2819104"/>
            <a:ext cx="6949264" cy="4548850"/>
          </a:xfrm>
          <a:prstGeom prst="rect">
            <a:avLst/>
          </a:prstGeom>
        </p:spPr>
      </p:pic>
      <p:pic>
        <p:nvPicPr>
          <p:cNvPr id="10" name="Picture 9">
            <a:extLst>
              <a:ext uri="{FF2B5EF4-FFF2-40B4-BE49-F238E27FC236}">
                <a16:creationId xmlns:a16="http://schemas.microsoft.com/office/drawing/2014/main" id="{AEBE98F0-E28C-4362-9E53-55CBBA72A754}"/>
              </a:ext>
            </a:extLst>
          </p:cNvPr>
          <p:cNvPicPr>
            <a:picLocks noChangeAspect="1"/>
          </p:cNvPicPr>
          <p:nvPr/>
        </p:nvPicPr>
        <p:blipFill rotWithShape="1">
          <a:blip r:embed="rId4"/>
          <a:srcRect r="29904"/>
          <a:stretch/>
        </p:blipFill>
        <p:spPr>
          <a:xfrm>
            <a:off x="17263671" y="7367954"/>
            <a:ext cx="7168720" cy="6471138"/>
          </a:xfrm>
          <a:prstGeom prst="rect">
            <a:avLst/>
          </a:prstGeom>
        </p:spPr>
      </p:pic>
    </p:spTree>
    <p:extLst>
      <p:ext uri="{BB962C8B-B14F-4D97-AF65-F5344CB8AC3E}">
        <p14:creationId xmlns:p14="http://schemas.microsoft.com/office/powerpoint/2010/main" val="128057287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3792358" y="133990"/>
            <a:ext cx="16799282" cy="975266"/>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rtl="0">
              <a:spcBef>
                <a:spcPts val="0"/>
              </a:spcBef>
              <a:spcAft>
                <a:spcPts val="0"/>
              </a:spcAft>
            </a:pPr>
            <a:r>
              <a:rPr lang="ar-SA" sz="5400" b="0" i="0" u="none" strike="noStrike" dirty="0">
                <a:solidFill>
                  <a:schemeClr val="bg2"/>
                </a:solidFill>
                <a:effectLst/>
                <a:latin typeface="Arial" panose="020B0604020202020204" pitchFamily="34" charset="0"/>
              </a:rPr>
              <a:t>الأماكن التي </a:t>
            </a:r>
            <a:r>
              <a:rPr lang="ar-JO" sz="5400" b="0" i="0" u="none" strike="noStrike" dirty="0">
                <a:solidFill>
                  <a:schemeClr val="bg2"/>
                </a:solidFill>
                <a:effectLst/>
                <a:latin typeface="Arial" panose="020B0604020202020204" pitchFamily="34" charset="0"/>
              </a:rPr>
              <a:t>سوف أسافرها</a:t>
            </a:r>
            <a:endParaRPr lang="ar-SA" sz="5400" b="0" i="0" u="none" strike="noStrike" dirty="0">
              <a:solidFill>
                <a:schemeClr val="bg2"/>
              </a:solidFill>
              <a:effectLst/>
              <a:latin typeface="Arial" panose="020B0604020202020204" pitchFamily="34" charset="0"/>
            </a:endParaRPr>
          </a:p>
        </p:txBody>
      </p:sp>
      <p:sp>
        <p:nvSpPr>
          <p:cNvPr id="5" name="TextBox 4">
            <a:extLst>
              <a:ext uri="{FF2B5EF4-FFF2-40B4-BE49-F238E27FC236}">
                <a16:creationId xmlns:a16="http://schemas.microsoft.com/office/drawing/2014/main" id="{D0C54C95-24C1-4B66-82FB-1236C484C7DE}"/>
              </a:ext>
            </a:extLst>
          </p:cNvPr>
          <p:cNvSpPr txBox="1"/>
          <p:nvPr/>
        </p:nvSpPr>
        <p:spPr>
          <a:xfrm>
            <a:off x="434729" y="1085972"/>
            <a:ext cx="22244539" cy="1131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1">
              <a:lnSpc>
                <a:spcPct val="150000"/>
              </a:lnSpc>
              <a:spcBef>
                <a:spcPts val="0"/>
              </a:spcBef>
              <a:spcAft>
                <a:spcPts val="0"/>
              </a:spcAft>
            </a:pPr>
            <a:r>
              <a:rPr lang="ar-SA" sz="2400" b="0" i="0" u="none" strike="noStrike" dirty="0">
                <a:solidFill>
                  <a:srgbClr val="000000"/>
                </a:solidFill>
                <a:effectLst/>
                <a:latin typeface="Arial" panose="020B0604020202020204" pitchFamily="34" charset="0"/>
              </a:rPr>
              <a:t>إسبانيا، فرنسا باريس، ايطاليا، اليونان، النرويج، أيسلندا، بريطانيا، هولندا، الدنمارك، بلجيكا، بولندا، روسيا، لاس فيغاس، سيليكون فالي، كاليفورنيا، نيويورك، البرازيل، بنما، كوبا، الهند، جزر موريشيوس، جنوب أفريقيا، استراليا، سنغافورة، تايلاند، فيتنام، اقامه بفنادق سبع نجوم </a:t>
            </a:r>
            <a:r>
              <a:rPr lang="fi-FI" sz="2400" b="0" i="0" u="none" strike="noStrike" dirty="0">
                <a:solidFill>
                  <a:srgbClr val="000000"/>
                </a:solidFill>
                <a:effectLst/>
                <a:latin typeface="Arial" panose="020B0604020202020204" pitchFamily="34" charset="0"/>
              </a:rPr>
              <a:t> .</a:t>
            </a:r>
            <a:r>
              <a:rPr lang="ar-SA" sz="2400" b="0" i="0" u="none" strike="noStrike" dirty="0">
                <a:solidFill>
                  <a:srgbClr val="000000"/>
                </a:solidFill>
                <a:effectLst/>
                <a:latin typeface="Arial" panose="020B0604020202020204" pitchFamily="34" charset="0"/>
              </a:rPr>
              <a:t>.</a:t>
            </a:r>
            <a:r>
              <a:rPr lang="ar-JO" sz="2400" dirty="0">
                <a:solidFill>
                  <a:srgbClr val="000000"/>
                </a:solidFill>
                <a:latin typeface="Arial" panose="020B0604020202020204" pitchFamily="34" charset="0"/>
              </a:rPr>
              <a:t>  , الأقصى ، السعودية و تحديداً الكعبة , دبي </a:t>
            </a:r>
            <a:endParaRPr lang="ar-SA" sz="2400" b="0" i="0" u="none" strike="noStrike" dirty="0">
              <a:solidFill>
                <a:srgbClr val="000000"/>
              </a:solidFill>
              <a:effectLst/>
              <a:latin typeface="Arial" panose="020B0604020202020204" pitchFamily="34" charset="0"/>
            </a:endParaRPr>
          </a:p>
        </p:txBody>
      </p:sp>
      <p:pic>
        <p:nvPicPr>
          <p:cNvPr id="3" name="Picture 2">
            <a:extLst>
              <a:ext uri="{FF2B5EF4-FFF2-40B4-BE49-F238E27FC236}">
                <a16:creationId xmlns:a16="http://schemas.microsoft.com/office/drawing/2014/main" id="{92E8563A-5123-4315-860B-2D1DC227357F}"/>
              </a:ext>
            </a:extLst>
          </p:cNvPr>
          <p:cNvPicPr>
            <a:picLocks noChangeAspect="1"/>
          </p:cNvPicPr>
          <p:nvPr/>
        </p:nvPicPr>
        <p:blipFill>
          <a:blip r:embed="rId2"/>
          <a:stretch>
            <a:fillRect/>
          </a:stretch>
        </p:blipFill>
        <p:spPr>
          <a:xfrm>
            <a:off x="1" y="2524539"/>
            <a:ext cx="16331064" cy="11191461"/>
          </a:xfrm>
          <a:prstGeom prst="rect">
            <a:avLst/>
          </a:prstGeom>
        </p:spPr>
      </p:pic>
      <p:pic>
        <p:nvPicPr>
          <p:cNvPr id="4" name="Picture 3">
            <a:extLst>
              <a:ext uri="{FF2B5EF4-FFF2-40B4-BE49-F238E27FC236}">
                <a16:creationId xmlns:a16="http://schemas.microsoft.com/office/drawing/2014/main" id="{50D37E69-2C9D-E4C9-71AB-B52EA018CE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31065" y="2524539"/>
            <a:ext cx="4481474" cy="4019412"/>
          </a:xfrm>
          <a:prstGeom prst="rect">
            <a:avLst/>
          </a:prstGeom>
        </p:spPr>
      </p:pic>
      <p:pic>
        <p:nvPicPr>
          <p:cNvPr id="11" name="Picture 10">
            <a:extLst>
              <a:ext uri="{FF2B5EF4-FFF2-40B4-BE49-F238E27FC236}">
                <a16:creationId xmlns:a16="http://schemas.microsoft.com/office/drawing/2014/main" id="{188237AF-4B4D-672E-0990-9D0B4FA7D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2539" y="2449028"/>
            <a:ext cx="3571461" cy="4094921"/>
          </a:xfrm>
          <a:prstGeom prst="rect">
            <a:avLst/>
          </a:prstGeom>
          <a:ln>
            <a:noFill/>
          </a:ln>
          <a:effectLst>
            <a:softEdge rad="112500"/>
          </a:effectLst>
        </p:spPr>
      </p:pic>
      <p:pic>
        <p:nvPicPr>
          <p:cNvPr id="13" name="Picture 12">
            <a:extLst>
              <a:ext uri="{FF2B5EF4-FFF2-40B4-BE49-F238E27FC236}">
                <a16:creationId xmlns:a16="http://schemas.microsoft.com/office/drawing/2014/main" id="{84550A21-DDCB-3F6B-5E7A-6F05691D67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41148" y="6543951"/>
            <a:ext cx="8220733" cy="7172050"/>
          </a:xfrm>
          <a:prstGeom prst="rect">
            <a:avLst/>
          </a:prstGeom>
        </p:spPr>
      </p:pic>
    </p:spTree>
    <p:extLst>
      <p:ext uri="{BB962C8B-B14F-4D97-AF65-F5344CB8AC3E}">
        <p14:creationId xmlns:p14="http://schemas.microsoft.com/office/powerpoint/2010/main" val="96245194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2522191" y="361616"/>
            <a:ext cx="19339616" cy="1621597"/>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rtl="0">
              <a:spcBef>
                <a:spcPts val="0"/>
              </a:spcBef>
              <a:spcAft>
                <a:spcPts val="0"/>
              </a:spcAft>
            </a:pPr>
            <a:r>
              <a:rPr lang="ar-SA" sz="9600" b="0" i="0" u="none" strike="noStrike" dirty="0">
                <a:solidFill>
                  <a:schemeClr val="bg2"/>
                </a:solidFill>
                <a:effectLst/>
                <a:latin typeface="Arial" panose="020B0604020202020204" pitchFamily="34" charset="0"/>
              </a:rPr>
              <a:t>بيان</a:t>
            </a:r>
            <a:r>
              <a:rPr lang="ar-SA" sz="9600" b="0" i="0" u="none" strike="noStrike" dirty="0">
                <a:solidFill>
                  <a:srgbClr val="000000"/>
                </a:solidFill>
                <a:effectLst/>
                <a:latin typeface="Arial" panose="020B0604020202020204" pitchFamily="34" charset="0"/>
              </a:rPr>
              <a:t> </a:t>
            </a:r>
            <a:r>
              <a:rPr lang="ar-JO" sz="9600" b="0" i="0" u="none" strike="noStrike" dirty="0">
                <a:solidFill>
                  <a:srgbClr val="000000"/>
                </a:solidFill>
                <a:effectLst/>
                <a:latin typeface="Arial" panose="020B0604020202020204" pitchFamily="34" charset="0"/>
              </a:rPr>
              <a:t>أريج السماعنة</a:t>
            </a:r>
            <a:endParaRPr lang="ar-SA" sz="9600" b="0" i="0" u="none" strike="noStrike" dirty="0">
              <a:solidFill>
                <a:srgbClr val="000000"/>
              </a:solidFill>
              <a:effectLst/>
              <a:latin typeface="Arial" panose="020B0604020202020204" pitchFamily="34" charset="0"/>
            </a:endParaRPr>
          </a:p>
        </p:txBody>
      </p:sp>
      <p:sp>
        <p:nvSpPr>
          <p:cNvPr id="5" name="TextBox 4">
            <a:extLst>
              <a:ext uri="{FF2B5EF4-FFF2-40B4-BE49-F238E27FC236}">
                <a16:creationId xmlns:a16="http://schemas.microsoft.com/office/drawing/2014/main" id="{D0C54C95-24C1-4B66-82FB-1236C484C7DE}"/>
              </a:ext>
            </a:extLst>
          </p:cNvPr>
          <p:cNvSpPr txBox="1"/>
          <p:nvPr/>
        </p:nvSpPr>
        <p:spPr>
          <a:xfrm>
            <a:off x="1419358" y="3756694"/>
            <a:ext cx="21545284" cy="76760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rtl="1">
              <a:lnSpc>
                <a:spcPct val="200000"/>
              </a:lnSpc>
              <a:spcBef>
                <a:spcPts val="0"/>
              </a:spcBef>
              <a:spcAft>
                <a:spcPts val="0"/>
              </a:spcAft>
            </a:pPr>
            <a:r>
              <a:rPr lang="ar-JO" sz="3600" b="0" i="0" dirty="0">
                <a:solidFill>
                  <a:srgbClr val="666666"/>
                </a:solidFill>
                <a:effectLst/>
                <a:latin typeface="Tajawal"/>
              </a:rPr>
              <a:t>أريج</a:t>
            </a:r>
            <a:r>
              <a:rPr lang="ar-SA" sz="3600" b="0" i="0" dirty="0">
                <a:solidFill>
                  <a:srgbClr val="666666"/>
                </a:solidFill>
                <a:effectLst/>
                <a:latin typeface="Tajawal"/>
              </a:rPr>
              <a:t> </a:t>
            </a:r>
            <a:r>
              <a:rPr lang="ar-JO" sz="3600" dirty="0">
                <a:solidFill>
                  <a:srgbClr val="666666"/>
                </a:solidFill>
                <a:latin typeface="Tajawal"/>
              </a:rPr>
              <a:t>ت</a:t>
            </a:r>
            <a:r>
              <a:rPr lang="ar-SA" sz="3600" b="0" i="0" dirty="0">
                <a:solidFill>
                  <a:srgbClr val="666666"/>
                </a:solidFill>
                <a:effectLst/>
                <a:latin typeface="Tajawal"/>
              </a:rPr>
              <a:t>متلك قدره هائل</a:t>
            </a:r>
            <a:r>
              <a:rPr lang="ar-JO" sz="3600" b="0" i="0" dirty="0">
                <a:solidFill>
                  <a:srgbClr val="666666"/>
                </a:solidFill>
                <a:effectLst/>
                <a:latin typeface="Tajawal"/>
              </a:rPr>
              <a:t>ة</a:t>
            </a:r>
            <a:r>
              <a:rPr lang="ar-SA" sz="3600" b="0" i="0" dirty="0">
                <a:solidFill>
                  <a:srgbClr val="666666"/>
                </a:solidFill>
                <a:effectLst/>
                <a:latin typeface="Tajawal"/>
              </a:rPr>
              <a:t> عل</a:t>
            </a:r>
            <a:r>
              <a:rPr lang="ar-JO" sz="3600" b="0" i="0" dirty="0">
                <a:solidFill>
                  <a:srgbClr val="666666"/>
                </a:solidFill>
                <a:effectLst/>
                <a:latin typeface="Tajawal"/>
              </a:rPr>
              <a:t>ى</a:t>
            </a:r>
            <a:r>
              <a:rPr lang="ar-SA" sz="3600" b="0" i="0" dirty="0">
                <a:solidFill>
                  <a:srgbClr val="666666"/>
                </a:solidFill>
                <a:effectLst/>
                <a:latin typeface="Tajawal"/>
              </a:rPr>
              <a:t> اثار</a:t>
            </a:r>
            <a:r>
              <a:rPr lang="ar-JO" sz="3600" b="0" i="0" dirty="0">
                <a:solidFill>
                  <a:srgbClr val="666666"/>
                </a:solidFill>
                <a:effectLst/>
                <a:latin typeface="Tajawal"/>
              </a:rPr>
              <a:t>ة</a:t>
            </a:r>
            <a:r>
              <a:rPr lang="ar-SA" sz="3600" b="0" i="0" dirty="0">
                <a:solidFill>
                  <a:srgbClr val="666666"/>
                </a:solidFill>
                <a:effectLst/>
                <a:latin typeface="Tajawal"/>
              </a:rPr>
              <a:t> روح الحماس والتحدي لديك وعل</a:t>
            </a:r>
            <a:r>
              <a:rPr lang="ar-JO" sz="3600" b="0" i="0" dirty="0">
                <a:solidFill>
                  <a:srgbClr val="666666"/>
                </a:solidFill>
                <a:effectLst/>
                <a:latin typeface="Tajawal"/>
              </a:rPr>
              <a:t>ى</a:t>
            </a:r>
            <a:r>
              <a:rPr lang="ar-SA" sz="3600" b="0" i="0" dirty="0">
                <a:solidFill>
                  <a:srgbClr val="666666"/>
                </a:solidFill>
                <a:effectLst/>
                <a:latin typeface="Tajawal"/>
              </a:rPr>
              <a:t> توجيهك ال</a:t>
            </a:r>
            <a:r>
              <a:rPr lang="ar-JO" sz="3600" b="0" i="0" dirty="0">
                <a:solidFill>
                  <a:srgbClr val="666666"/>
                </a:solidFill>
                <a:effectLst/>
                <a:latin typeface="Tajawal"/>
              </a:rPr>
              <a:t>ى</a:t>
            </a:r>
            <a:r>
              <a:rPr lang="ar-SA" sz="3600" b="0" i="0" dirty="0">
                <a:solidFill>
                  <a:srgbClr val="666666"/>
                </a:solidFill>
                <a:effectLst/>
                <a:latin typeface="Tajawal"/>
              </a:rPr>
              <a:t> طريق النجاح. شخصيه شفافه، دافئه، </a:t>
            </a:r>
            <a:r>
              <a:rPr lang="ar-JO" sz="3600" b="0" i="0" dirty="0">
                <a:solidFill>
                  <a:srgbClr val="666666"/>
                </a:solidFill>
                <a:effectLst/>
                <a:latin typeface="Tajawal"/>
              </a:rPr>
              <a:t>ت</a:t>
            </a:r>
            <a:r>
              <a:rPr lang="ar-SA" sz="3600" b="0" i="0" dirty="0">
                <a:solidFill>
                  <a:srgbClr val="666666"/>
                </a:solidFill>
                <a:effectLst/>
                <a:latin typeface="Tajawal"/>
              </a:rPr>
              <a:t>شاركك </a:t>
            </a:r>
            <a:r>
              <a:rPr lang="ar-JO" sz="3600" b="0" i="0" dirty="0">
                <a:solidFill>
                  <a:srgbClr val="666666"/>
                </a:solidFill>
                <a:effectLst/>
                <a:latin typeface="Tajawal"/>
              </a:rPr>
              <a:t>علم نافع بمادة الرياضيات التي تعد أساس العلوم كلها و أساس التقدم للحضارات و الأمم </a:t>
            </a:r>
            <a:r>
              <a:rPr lang="ar-SA" sz="3600" b="0" i="0" dirty="0">
                <a:solidFill>
                  <a:srgbClr val="666666"/>
                </a:solidFill>
                <a:effectLst/>
                <a:latin typeface="Tajawal"/>
              </a:rPr>
              <a:t>. </a:t>
            </a:r>
            <a:r>
              <a:rPr lang="ar-JO" sz="3600" b="0" i="0" dirty="0">
                <a:solidFill>
                  <a:srgbClr val="666666"/>
                </a:solidFill>
                <a:effectLst/>
                <a:latin typeface="Tajawal"/>
              </a:rPr>
              <a:t>ت</a:t>
            </a:r>
            <a:r>
              <a:rPr lang="ar-SA" sz="3600" b="0" i="0" dirty="0">
                <a:solidFill>
                  <a:srgbClr val="666666"/>
                </a:solidFill>
                <a:effectLst/>
                <a:latin typeface="Tajawal"/>
              </a:rPr>
              <a:t>ستطيع مساعدتك وتوجيهك عندما تكون في وضع</a:t>
            </a:r>
            <a:r>
              <a:rPr lang="ar-JO" sz="3600" b="0" i="0" dirty="0">
                <a:solidFill>
                  <a:srgbClr val="666666"/>
                </a:solidFill>
                <a:effectLst/>
                <a:latin typeface="Tajawal"/>
              </a:rPr>
              <a:t> تشويش فكري , تساعدك على الخروج من تفكيرك السلبي المتعلق بمادة الرياضيات و تساعد في ازالة الأوهام من رأسك و الأفكار السلبية التي تؤثر على أداءك الدراسي بالمدرسة </a:t>
            </a:r>
            <a:r>
              <a:rPr lang="ar-SA" sz="3600" b="0" i="0" dirty="0">
                <a:solidFill>
                  <a:srgbClr val="666666"/>
                </a:solidFill>
                <a:effectLst/>
                <a:latin typeface="Tajawal"/>
              </a:rPr>
              <a:t>. من خلال توجيهك وتسليط الضوء ال</a:t>
            </a:r>
            <a:r>
              <a:rPr lang="ar-JO" sz="3600" b="0" i="0" dirty="0">
                <a:solidFill>
                  <a:srgbClr val="666666"/>
                </a:solidFill>
                <a:effectLst/>
                <a:latin typeface="Tajawal"/>
              </a:rPr>
              <a:t>ى</a:t>
            </a:r>
            <a:r>
              <a:rPr lang="ar-SA" sz="3600" b="0" i="0" dirty="0">
                <a:solidFill>
                  <a:srgbClr val="666666"/>
                </a:solidFill>
                <a:effectLst/>
                <a:latin typeface="Tajawal"/>
              </a:rPr>
              <a:t> </a:t>
            </a:r>
            <a:r>
              <a:rPr lang="ar-JO" sz="3600" b="0" i="0" dirty="0">
                <a:solidFill>
                  <a:srgbClr val="666666"/>
                </a:solidFill>
                <a:effectLst/>
                <a:latin typeface="Tajawal"/>
              </a:rPr>
              <a:t>نقاط القوة الموجودة بشخصيتك و الدعم المستمر للوصول للنجاح بمفهومه الشامل </a:t>
            </a:r>
            <a:r>
              <a:rPr lang="ar-SA" sz="3600" b="0" i="0" dirty="0">
                <a:solidFill>
                  <a:srgbClr val="666666"/>
                </a:solidFill>
                <a:effectLst/>
                <a:latin typeface="Tajawal"/>
              </a:rPr>
              <a:t>.</a:t>
            </a:r>
            <a:r>
              <a:rPr lang="ar-JO" sz="3600" b="0" i="0" dirty="0">
                <a:solidFill>
                  <a:srgbClr val="666666"/>
                </a:solidFill>
                <a:effectLst/>
                <a:latin typeface="Tajawal"/>
              </a:rPr>
              <a:t>تستطيع مساعدتك بوضع خطة دراسية محكمة للوصول لأكبر فائدة من الالتحاق بهذا الكورس</a:t>
            </a:r>
            <a:r>
              <a:rPr lang="ar-SA" sz="3600" b="0" i="0" dirty="0">
                <a:solidFill>
                  <a:srgbClr val="666666"/>
                </a:solidFill>
                <a:effectLst/>
                <a:latin typeface="Tajawal"/>
              </a:rPr>
              <a:t>. </a:t>
            </a:r>
            <a:r>
              <a:rPr lang="ar-JO" sz="3600" b="0" i="0" dirty="0">
                <a:solidFill>
                  <a:srgbClr val="666666"/>
                </a:solidFill>
                <a:effectLst/>
                <a:latin typeface="Tajawal"/>
              </a:rPr>
              <a:t>أريج </a:t>
            </a:r>
            <a:r>
              <a:rPr lang="ar-JO" sz="3600" dirty="0">
                <a:solidFill>
                  <a:srgbClr val="666666"/>
                </a:solidFill>
                <a:latin typeface="Tajawal"/>
              </a:rPr>
              <a:t>ت</a:t>
            </a:r>
            <a:r>
              <a:rPr lang="ar-SA" sz="3600" b="0" i="0" dirty="0">
                <a:solidFill>
                  <a:srgbClr val="666666"/>
                </a:solidFill>
                <a:effectLst/>
                <a:latin typeface="Tajawal"/>
              </a:rPr>
              <a:t>ستطيع توفير الوقت وحمايتك من قرارات مصيريه خطره. </a:t>
            </a:r>
            <a:r>
              <a:rPr lang="ar-JO" sz="3600" b="0" i="0" dirty="0">
                <a:solidFill>
                  <a:srgbClr val="666666"/>
                </a:solidFill>
                <a:effectLst/>
                <a:latin typeface="Tajawal"/>
              </a:rPr>
              <a:t>أريج</a:t>
            </a:r>
            <a:r>
              <a:rPr lang="ar-SA" sz="3600" b="0" i="0" dirty="0">
                <a:solidFill>
                  <a:srgbClr val="666666"/>
                </a:solidFill>
                <a:effectLst/>
                <a:latin typeface="Tajawal"/>
              </a:rPr>
              <a:t> </a:t>
            </a:r>
            <a:r>
              <a:rPr lang="ar-JO" sz="3600" b="0" i="0" dirty="0">
                <a:solidFill>
                  <a:srgbClr val="666666"/>
                </a:solidFill>
                <a:effectLst/>
                <a:latin typeface="Tajawal"/>
              </a:rPr>
              <a:t>ت</a:t>
            </a:r>
            <a:r>
              <a:rPr lang="ar-SA" sz="3600" b="0" i="0" dirty="0">
                <a:solidFill>
                  <a:srgbClr val="666666"/>
                </a:solidFill>
                <a:effectLst/>
                <a:latin typeface="Tajawal"/>
              </a:rPr>
              <a:t>ستطيع تحرير عقلك من التوتر والشكوك من خلال اعطائك الحلول المناسبه.</a:t>
            </a:r>
            <a:endParaRPr lang="ar-JO" sz="7200" dirty="0"/>
          </a:p>
        </p:txBody>
      </p:sp>
    </p:spTree>
    <p:extLst>
      <p:ext uri="{BB962C8B-B14F-4D97-AF65-F5344CB8AC3E}">
        <p14:creationId xmlns:p14="http://schemas.microsoft.com/office/powerpoint/2010/main" val="45919803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2557359" y="959492"/>
            <a:ext cx="19933363" cy="1067599"/>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algn="ctr" fontAlgn="base"/>
            <a:r>
              <a:rPr lang="ar-SA" sz="6000" b="1" i="0" u="none" strike="noStrike" dirty="0">
                <a:solidFill>
                  <a:schemeClr val="bg2"/>
                </a:solidFill>
                <a:effectLst/>
                <a:latin typeface="Almarai" pitchFamily="2" charset="-78"/>
                <a:cs typeface="Almarai" pitchFamily="2" charset="-78"/>
              </a:rPr>
              <a:t>الرؤيه والاهداف</a:t>
            </a:r>
          </a:p>
        </p:txBody>
      </p:sp>
      <p:sp>
        <p:nvSpPr>
          <p:cNvPr id="5" name="TextBox 4">
            <a:extLst>
              <a:ext uri="{FF2B5EF4-FFF2-40B4-BE49-F238E27FC236}">
                <a16:creationId xmlns:a16="http://schemas.microsoft.com/office/drawing/2014/main" id="{D0C54C95-24C1-4B66-82FB-1236C484C7DE}"/>
              </a:ext>
            </a:extLst>
          </p:cNvPr>
          <p:cNvSpPr txBox="1"/>
          <p:nvPr/>
        </p:nvSpPr>
        <p:spPr>
          <a:xfrm>
            <a:off x="1419356" y="3031748"/>
            <a:ext cx="22036991" cy="7387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rtl="1">
              <a:lnSpc>
                <a:spcPct val="150000"/>
              </a:lnSpc>
              <a:spcBef>
                <a:spcPts val="0"/>
              </a:spcBef>
              <a:spcAft>
                <a:spcPts val="0"/>
              </a:spcAft>
            </a:pPr>
            <a:r>
              <a:rPr lang="ar-SA" sz="3200" b="0" i="0" dirty="0">
                <a:solidFill>
                  <a:srgbClr val="666666"/>
                </a:solidFill>
                <a:effectLst/>
                <a:latin typeface="Tajawal"/>
              </a:rPr>
              <a:t>لدينا</a:t>
            </a:r>
            <a:r>
              <a:rPr lang="ar-JO" sz="3200" b="0" i="0" dirty="0">
                <a:solidFill>
                  <a:srgbClr val="666666"/>
                </a:solidFill>
                <a:effectLst/>
                <a:latin typeface="Tajawal"/>
              </a:rPr>
              <a:t> حب كبير في العطاء و بذل كل ما بوسعنا  لافادة الطلاب , لديناشغف كبير في عالم التدريس و مؤمنين أن هناك أساليب ممتعة و أكثر تشويق لتدريس مادة الرياضيات  </a:t>
            </a:r>
            <a:r>
              <a:rPr lang="ar-SA" sz="3200" b="0" i="0" dirty="0">
                <a:solidFill>
                  <a:srgbClr val="666666"/>
                </a:solidFill>
                <a:effectLst/>
                <a:latin typeface="Tajawal"/>
              </a:rPr>
              <a:t>. نحن بمهمه بناء</a:t>
            </a:r>
            <a:r>
              <a:rPr lang="ar-JO" sz="3200" b="0" i="0" dirty="0">
                <a:solidFill>
                  <a:srgbClr val="666666"/>
                </a:solidFill>
                <a:effectLst/>
                <a:latin typeface="Tajawal"/>
              </a:rPr>
              <a:t> جيل من الطلاب القادرين على استغلال الرياضيات لنمو عقلهم و تدريبهم على التفكير بعقلية الاستنتاج و التحليل و الخروج عن المألوف , فنحن نؤمن بقدرة طلابنا على اجتياز التحديات و تجاوز فكرة النجاح المرهونة فقط بالعلامة الى ما هو أكبر من ذلك , و توسيع أفق الرؤيا لتشمل المستقبل  </a:t>
            </a:r>
            <a:r>
              <a:rPr lang="ar-SA" sz="3200" b="0" i="0" dirty="0">
                <a:solidFill>
                  <a:srgbClr val="666666"/>
                </a:solidFill>
                <a:effectLst/>
                <a:latin typeface="Tajawal"/>
              </a:rPr>
              <a:t>. اكبر كنوزنا المعرفه و</a:t>
            </a:r>
            <a:r>
              <a:rPr lang="ar-JO" sz="3200" b="0" i="0" dirty="0">
                <a:solidFill>
                  <a:srgbClr val="666666"/>
                </a:solidFill>
                <a:effectLst/>
                <a:latin typeface="Tajawal"/>
              </a:rPr>
              <a:t> ثقة طلابنا برؤيتنا</a:t>
            </a:r>
            <a:r>
              <a:rPr lang="ar-SA" sz="3200" b="0" i="0" dirty="0">
                <a:solidFill>
                  <a:srgbClr val="666666"/>
                </a:solidFill>
                <a:effectLst/>
                <a:latin typeface="Tajawal"/>
              </a:rPr>
              <a:t>. </a:t>
            </a:r>
            <a:r>
              <a:rPr lang="ar-JO" sz="3200" b="0" i="0" dirty="0">
                <a:solidFill>
                  <a:srgbClr val="666666"/>
                </a:solidFill>
                <a:effectLst/>
                <a:latin typeface="Tajawal"/>
              </a:rPr>
              <a:t>الطلاب</a:t>
            </a:r>
            <a:r>
              <a:rPr lang="ar-SA" sz="3200" b="0" i="0" dirty="0">
                <a:solidFill>
                  <a:srgbClr val="666666"/>
                </a:solidFill>
                <a:effectLst/>
                <a:latin typeface="Tajawal"/>
              </a:rPr>
              <a:t> تاتي الينا من اجل </a:t>
            </a:r>
            <a:r>
              <a:rPr lang="ar-JO" sz="3200" b="0" i="0" dirty="0">
                <a:solidFill>
                  <a:srgbClr val="666666"/>
                </a:solidFill>
                <a:effectLst/>
                <a:latin typeface="Tajawal"/>
              </a:rPr>
              <a:t>تغيير نظرة و الفكر بخصوص مادة الرياضيات و اكتساب مهاراته الأساسية ليسهل بناء مهارات اضافية عند التقدم بالصفوف و مواجهة نقاط الضعف الموجودة لديهم بالمادة و حلها </a:t>
            </a:r>
            <a:r>
              <a:rPr lang="ar-SA" sz="3200" b="0" i="0" dirty="0">
                <a:solidFill>
                  <a:srgbClr val="666666"/>
                </a:solidFill>
                <a:effectLst/>
                <a:latin typeface="Tajawal"/>
              </a:rPr>
              <a:t>. معنا انت تتعلم كل يوم شي جديد وتنمو به</a:t>
            </a:r>
            <a:r>
              <a:rPr lang="ar-JO" sz="3200" b="0" i="0" dirty="0">
                <a:solidFill>
                  <a:srgbClr val="666666"/>
                </a:solidFill>
                <a:effectLst/>
                <a:latin typeface="Tajawal"/>
              </a:rPr>
              <a:t> ,الدراسة </a:t>
            </a:r>
            <a:r>
              <a:rPr lang="ar-SA" sz="3200" b="0" i="0" dirty="0">
                <a:solidFill>
                  <a:srgbClr val="666666"/>
                </a:solidFill>
                <a:effectLst/>
                <a:latin typeface="Tajawal"/>
              </a:rPr>
              <a:t>معنا ليس ب</a:t>
            </a:r>
            <a:r>
              <a:rPr lang="ar-JO" sz="3200" b="0" i="0" dirty="0">
                <a:solidFill>
                  <a:srgbClr val="666666"/>
                </a:solidFill>
                <a:effectLst/>
                <a:latin typeface="Tajawal"/>
              </a:rPr>
              <a:t>دراسة</a:t>
            </a:r>
            <a:r>
              <a:rPr lang="ar-SA" sz="3200" b="0" i="0" dirty="0">
                <a:solidFill>
                  <a:srgbClr val="666666"/>
                </a:solidFill>
                <a:effectLst/>
                <a:latin typeface="Tajawal"/>
              </a:rPr>
              <a:t> بينما متعه </a:t>
            </a:r>
            <a:r>
              <a:rPr lang="ar-JO" sz="3200" b="0" i="0" dirty="0">
                <a:solidFill>
                  <a:srgbClr val="666666"/>
                </a:solidFill>
                <a:effectLst/>
                <a:latin typeface="Tajawal"/>
              </a:rPr>
              <a:t>و تطور أثناء اكتساب المهارات</a:t>
            </a:r>
            <a:r>
              <a:rPr lang="ar-SA" sz="3200" b="0" i="0" dirty="0">
                <a:solidFill>
                  <a:srgbClr val="666666"/>
                </a:solidFill>
                <a:effectLst/>
                <a:latin typeface="Tajawal"/>
              </a:rPr>
              <a:t>. ال</a:t>
            </a:r>
            <a:r>
              <a:rPr lang="ar-JO" sz="3200" b="0" i="0" dirty="0">
                <a:solidFill>
                  <a:srgbClr val="666666"/>
                </a:solidFill>
                <a:effectLst/>
                <a:latin typeface="Tajawal"/>
              </a:rPr>
              <a:t>دراسة</a:t>
            </a:r>
            <a:r>
              <a:rPr lang="ar-SA" sz="3200" b="0" i="0" dirty="0">
                <a:solidFill>
                  <a:srgbClr val="666666"/>
                </a:solidFill>
                <a:effectLst/>
                <a:latin typeface="Tajawal"/>
              </a:rPr>
              <a:t> معنا اكتشاف وتعلم وبرز طاقاتك الخفيه. معنا ستكتشف عالم جديد. ستتساءل لماذا لما يعملها احد قط من قبل. نعامل </a:t>
            </a:r>
            <a:r>
              <a:rPr lang="ar-JO" sz="3200" b="0" i="0" dirty="0">
                <a:solidFill>
                  <a:srgbClr val="666666"/>
                </a:solidFill>
                <a:effectLst/>
                <a:latin typeface="Tajawal"/>
              </a:rPr>
              <a:t>طلابنا </a:t>
            </a:r>
            <a:r>
              <a:rPr lang="ar-SA" sz="3200" b="0" i="0" dirty="0">
                <a:solidFill>
                  <a:srgbClr val="666666"/>
                </a:solidFill>
                <a:effectLst/>
                <a:latin typeface="Tajawal"/>
              </a:rPr>
              <a:t>بحب واحترام. نحب التواصل وتبادل الافكار. نحن نستمع جيدا ونحاول ان نفهم </a:t>
            </a:r>
            <a:r>
              <a:rPr lang="ar-JO" sz="3200" b="0" i="0" dirty="0">
                <a:solidFill>
                  <a:srgbClr val="666666"/>
                </a:solidFill>
                <a:effectLst/>
                <a:latin typeface="Tajawal"/>
              </a:rPr>
              <a:t>طلابنا</a:t>
            </a:r>
            <a:r>
              <a:rPr lang="ar-SA" sz="3200" b="0" i="0" dirty="0">
                <a:solidFill>
                  <a:srgbClr val="666666"/>
                </a:solidFill>
                <a:effectLst/>
                <a:latin typeface="Tajawal"/>
              </a:rPr>
              <a:t>. نعطي رأينا بطريقه مباشره.. لدينا احلام واضحه جليه مدعومه بتخطيط ومهمات قصيره وطويله الامد. رؤيتنا ان نبني اكبر مجتمع </a:t>
            </a:r>
            <a:r>
              <a:rPr lang="ar-JO" sz="3200" b="0" i="0" dirty="0">
                <a:solidFill>
                  <a:srgbClr val="666666"/>
                </a:solidFill>
                <a:effectLst/>
                <a:latin typeface="Tajawal"/>
              </a:rPr>
              <a:t>من الطلاب الرياضيين أصحاب تفكير ابداعي بالحياه و تمكينهم من استخدام الرياضيات بحياتهم و تحقيق الفهم المطلق لكل مهارة سوف تكون بالكورس</a:t>
            </a:r>
            <a:r>
              <a:rPr lang="ar-SA" sz="3200" b="0" i="0" dirty="0">
                <a:solidFill>
                  <a:srgbClr val="666666"/>
                </a:solidFill>
                <a:effectLst/>
                <a:latin typeface="Tajawal"/>
              </a:rPr>
              <a:t>.</a:t>
            </a:r>
            <a:endParaRPr lang="ar-JO" sz="3200" dirty="0"/>
          </a:p>
        </p:txBody>
      </p:sp>
    </p:spTree>
    <p:extLst>
      <p:ext uri="{BB962C8B-B14F-4D97-AF65-F5344CB8AC3E}">
        <p14:creationId xmlns:p14="http://schemas.microsoft.com/office/powerpoint/2010/main" val="44772521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2" name="TextBox 1">
            <a:extLst>
              <a:ext uri="{FF2B5EF4-FFF2-40B4-BE49-F238E27FC236}">
                <a16:creationId xmlns:a16="http://schemas.microsoft.com/office/drawing/2014/main" id="{78E20691-E05D-477D-8C58-7F3023AD400F}"/>
              </a:ext>
            </a:extLst>
          </p:cNvPr>
          <p:cNvSpPr txBox="1"/>
          <p:nvPr/>
        </p:nvSpPr>
        <p:spPr>
          <a:xfrm>
            <a:off x="9660835" y="779113"/>
            <a:ext cx="14195627" cy="118193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r">
              <a:buFont typeface="Arial" panose="020B0604020202020204" pitchFamily="34" charset="0"/>
              <a:buChar char="•"/>
            </a:pPr>
            <a:r>
              <a:rPr lang="ar-SA" sz="4800" b="0" i="0" u="none" strike="noStrike" dirty="0">
                <a:solidFill>
                  <a:schemeClr val="bg2"/>
                </a:solidFill>
                <a:effectLst/>
                <a:latin typeface="Arial" panose="020B0604020202020204" pitchFamily="34" charset="0"/>
              </a:rPr>
              <a:t>أهداف الصحة واللياقة البدنية</a:t>
            </a:r>
            <a:endParaRPr lang="ar-SA" sz="4800" dirty="0">
              <a:solidFill>
                <a:schemeClr val="bg2"/>
              </a:solidFill>
              <a:latin typeface="Tajawal"/>
            </a:endParaRPr>
          </a:p>
          <a:p>
            <a:pPr marL="457200" indent="-457200" algn="r" rtl="1">
              <a:lnSpc>
                <a:spcPct val="150000"/>
              </a:lnSpc>
              <a:buFont typeface="Arial" panose="020B0604020202020204" pitchFamily="34" charset="0"/>
              <a:buChar char="•"/>
            </a:pPr>
            <a:r>
              <a:rPr lang="ar-SA" sz="3200" dirty="0">
                <a:solidFill>
                  <a:srgbClr val="666666"/>
                </a:solidFill>
                <a:latin typeface="Tajawal"/>
              </a:rPr>
              <a:t>وزني</a:t>
            </a:r>
            <a:r>
              <a:rPr lang="ar-JO" sz="3200" dirty="0">
                <a:solidFill>
                  <a:srgbClr val="666666"/>
                </a:solidFill>
                <a:latin typeface="Tajawal"/>
              </a:rPr>
              <a:t>59 </a:t>
            </a:r>
            <a:r>
              <a:rPr lang="ar-SA" sz="3200" dirty="0">
                <a:solidFill>
                  <a:srgbClr val="666666"/>
                </a:solidFill>
                <a:latin typeface="Tajawal"/>
              </a:rPr>
              <a:t>، محافظه على شعر مثالي ، جسم رشيق مع السيطره التامه على نسبه دهون اقل من ١٥%</a:t>
            </a:r>
          </a:p>
          <a:p>
            <a:pPr marL="457200" indent="-457200" algn="r" rtl="1">
              <a:lnSpc>
                <a:spcPct val="150000"/>
              </a:lnSpc>
              <a:buFont typeface="Arial" panose="020B0604020202020204" pitchFamily="34" charset="0"/>
              <a:buChar char="•"/>
            </a:pPr>
            <a:r>
              <a:rPr lang="ar-SA" sz="3200" dirty="0">
                <a:solidFill>
                  <a:srgbClr val="666666"/>
                </a:solidFill>
                <a:latin typeface="Tajawal"/>
              </a:rPr>
              <a:t> طاقة طبيعية بدون استخدام اي منشطات غير  طبيعيه</a:t>
            </a:r>
          </a:p>
          <a:p>
            <a:pPr marL="457200" indent="-457200" algn="r" rtl="1">
              <a:lnSpc>
                <a:spcPct val="150000"/>
              </a:lnSpc>
              <a:buFont typeface="Arial" panose="020B0604020202020204" pitchFamily="34" charset="0"/>
              <a:buChar char="•"/>
            </a:pPr>
            <a:r>
              <a:rPr lang="ar-SA" sz="3200" dirty="0">
                <a:solidFill>
                  <a:srgbClr val="666666"/>
                </a:solidFill>
                <a:latin typeface="Tajawal"/>
              </a:rPr>
              <a:t>التركيز الذهني والوضوح الذي لا مثيل له كل يوم وطول اليوم. </a:t>
            </a:r>
            <a:endParaRPr lang="fi-FI" sz="3200" dirty="0">
              <a:solidFill>
                <a:srgbClr val="666666"/>
              </a:solidFill>
              <a:latin typeface="Tajawal"/>
            </a:endParaRPr>
          </a:p>
          <a:p>
            <a:pPr marL="457200" indent="-457200" algn="r" rtl="1">
              <a:lnSpc>
                <a:spcPct val="150000"/>
              </a:lnSpc>
              <a:buFont typeface="Arial" panose="020B0604020202020204" pitchFamily="34" charset="0"/>
              <a:buChar char="•"/>
            </a:pPr>
            <a:r>
              <a:rPr lang="ar-SA" sz="3200" dirty="0">
                <a:solidFill>
                  <a:srgbClr val="666666"/>
                </a:solidFill>
                <a:latin typeface="Tajawal"/>
              </a:rPr>
              <a:t>تناول اطعمه خالية من الوجبات السريعه والسلوكيات غير الصحية.</a:t>
            </a:r>
            <a:r>
              <a:rPr lang="fi-FI" sz="3200" dirty="0">
                <a:solidFill>
                  <a:srgbClr val="666666"/>
                </a:solidFill>
                <a:latin typeface="Tajawal"/>
              </a:rPr>
              <a:t> </a:t>
            </a:r>
            <a:r>
              <a:rPr lang="ar-SA" sz="3200" dirty="0">
                <a:solidFill>
                  <a:srgbClr val="666666"/>
                </a:solidFill>
                <a:latin typeface="Tajawal"/>
              </a:rPr>
              <a:t>قليل من السكر ، مياه معدنية ، الكثير من الخضروات ونظام غذائي متوازن.</a:t>
            </a:r>
          </a:p>
          <a:p>
            <a:pPr marL="457200" indent="-457200" algn="r" rtl="1">
              <a:lnSpc>
                <a:spcPct val="150000"/>
              </a:lnSpc>
              <a:spcBef>
                <a:spcPts val="0"/>
              </a:spcBef>
              <a:spcAft>
                <a:spcPts val="0"/>
              </a:spcAft>
              <a:buFont typeface="Arial" panose="020B0604020202020204" pitchFamily="34" charset="0"/>
              <a:buChar char="•"/>
            </a:pPr>
            <a:r>
              <a:rPr lang="ar-SA" sz="3200" dirty="0">
                <a:solidFill>
                  <a:srgbClr val="666666"/>
                </a:solidFill>
                <a:latin typeface="Tajawal"/>
              </a:rPr>
              <a:t>الاستيقاظ في الساعة 6 صباحًا كل يوم والذهاب إلى صالة الألعاب الرياضية لمدة 45 دقيقة.</a:t>
            </a:r>
          </a:p>
          <a:p>
            <a:pPr marL="457200" indent="-457200" algn="r" rtl="1">
              <a:lnSpc>
                <a:spcPct val="150000"/>
              </a:lnSpc>
              <a:spcBef>
                <a:spcPts val="0"/>
              </a:spcBef>
              <a:spcAft>
                <a:spcPts val="0"/>
              </a:spcAft>
              <a:buFont typeface="Arial" panose="020B0604020202020204" pitchFamily="34" charset="0"/>
              <a:buChar char="•"/>
            </a:pPr>
            <a:r>
              <a:rPr lang="ar-SA" sz="3200" dirty="0">
                <a:solidFill>
                  <a:srgbClr val="666666"/>
                </a:solidFill>
                <a:latin typeface="Tajawal"/>
              </a:rPr>
              <a:t>بدء يوم العمل في الساعة 7.30 صباحًا</a:t>
            </a:r>
            <a:r>
              <a:rPr lang="fi-FI" sz="3200" dirty="0">
                <a:solidFill>
                  <a:srgbClr val="666666"/>
                </a:solidFill>
                <a:latin typeface="Tajawal"/>
              </a:rPr>
              <a:t>. </a:t>
            </a:r>
            <a:r>
              <a:rPr lang="ar-SA" sz="3200" dirty="0">
                <a:solidFill>
                  <a:srgbClr val="666666"/>
                </a:solidFill>
                <a:latin typeface="Tajawal"/>
              </a:rPr>
              <a:t>النوم في الساعة 9 مساءً.</a:t>
            </a:r>
            <a:endParaRPr lang="fi-FI" sz="3200" dirty="0">
              <a:solidFill>
                <a:srgbClr val="666666"/>
              </a:solidFill>
              <a:latin typeface="Tajawal"/>
            </a:endParaRPr>
          </a:p>
          <a:p>
            <a:pPr algn="r" rtl="1">
              <a:lnSpc>
                <a:spcPct val="150000"/>
              </a:lnSpc>
              <a:spcBef>
                <a:spcPts val="0"/>
              </a:spcBef>
              <a:spcAft>
                <a:spcPts val="0"/>
              </a:spcAft>
            </a:pPr>
            <a:endParaRPr lang="ar-SA" sz="3200" dirty="0">
              <a:solidFill>
                <a:srgbClr val="666666"/>
              </a:solidFill>
              <a:latin typeface="Tajawal"/>
            </a:endParaRPr>
          </a:p>
          <a:p>
            <a:pPr algn="r" rtl="1">
              <a:spcBef>
                <a:spcPts val="0"/>
              </a:spcBef>
              <a:spcAft>
                <a:spcPts val="0"/>
              </a:spcAft>
            </a:pPr>
            <a:r>
              <a:rPr lang="ar-SA" sz="4800" b="1" dirty="0">
                <a:solidFill>
                  <a:schemeClr val="bg2"/>
                </a:solidFill>
                <a:latin typeface="Tajawal"/>
              </a:rPr>
              <a:t>معايير لا جدال فيها</a:t>
            </a:r>
          </a:p>
          <a:p>
            <a:pPr marL="457200" indent="-457200" algn="r" rtl="1">
              <a:lnSpc>
                <a:spcPct val="150000"/>
              </a:lnSpc>
              <a:spcBef>
                <a:spcPts val="0"/>
              </a:spcBef>
              <a:spcAft>
                <a:spcPts val="0"/>
              </a:spcAft>
              <a:buFont typeface="Arial" panose="020B0604020202020204" pitchFamily="34" charset="0"/>
              <a:buChar char="•"/>
            </a:pPr>
            <a:r>
              <a:rPr lang="ar-SA" sz="3200" dirty="0">
                <a:solidFill>
                  <a:srgbClr val="666666"/>
                </a:solidFill>
                <a:latin typeface="Tajawal"/>
              </a:rPr>
              <a:t>صادق</a:t>
            </a:r>
            <a:r>
              <a:rPr lang="ar-JO" sz="3200" dirty="0">
                <a:solidFill>
                  <a:srgbClr val="666666"/>
                </a:solidFill>
                <a:latin typeface="Tajawal"/>
              </a:rPr>
              <a:t>ة</a:t>
            </a:r>
            <a:r>
              <a:rPr lang="ar-SA" sz="3200" dirty="0">
                <a:solidFill>
                  <a:srgbClr val="666666"/>
                </a:solidFill>
                <a:latin typeface="Tajawal"/>
              </a:rPr>
              <a:t> - لن أكذب أبدًا على نفسي أو على أي شخص آخر.</a:t>
            </a:r>
          </a:p>
          <a:p>
            <a:pPr marL="457200" indent="-457200" algn="r" rtl="1">
              <a:lnSpc>
                <a:spcPct val="150000"/>
              </a:lnSpc>
              <a:spcBef>
                <a:spcPts val="0"/>
              </a:spcBef>
              <a:spcAft>
                <a:spcPts val="0"/>
              </a:spcAft>
              <a:buFont typeface="Arial" panose="020B0604020202020204" pitchFamily="34" charset="0"/>
              <a:buChar char="•"/>
            </a:pPr>
            <a:r>
              <a:rPr lang="ar-SA" sz="3200" dirty="0">
                <a:solidFill>
                  <a:srgbClr val="666666"/>
                </a:solidFill>
                <a:latin typeface="Tajawal"/>
              </a:rPr>
              <a:t>دقيق</a:t>
            </a:r>
            <a:r>
              <a:rPr lang="ar-JO" sz="3200" dirty="0">
                <a:solidFill>
                  <a:srgbClr val="666666"/>
                </a:solidFill>
                <a:latin typeface="Tajawal"/>
              </a:rPr>
              <a:t>ة</a:t>
            </a:r>
            <a:r>
              <a:rPr lang="ar-SA" sz="3200" dirty="0">
                <a:solidFill>
                  <a:srgbClr val="666666"/>
                </a:solidFill>
                <a:latin typeface="Tajawal"/>
              </a:rPr>
              <a:t> - لن أتأخر أبدًا أو أفوت موعدًا نهائيًا لأي شيء.</a:t>
            </a:r>
          </a:p>
          <a:p>
            <a:pPr marL="457200" indent="-457200" algn="r" rtl="1">
              <a:lnSpc>
                <a:spcPct val="150000"/>
              </a:lnSpc>
              <a:spcBef>
                <a:spcPts val="0"/>
              </a:spcBef>
              <a:spcAft>
                <a:spcPts val="0"/>
              </a:spcAft>
              <a:buFont typeface="Arial" panose="020B0604020202020204" pitchFamily="34" charset="0"/>
              <a:buChar char="•"/>
            </a:pPr>
            <a:r>
              <a:rPr lang="ar-SA" sz="3200" dirty="0">
                <a:solidFill>
                  <a:srgbClr val="666666"/>
                </a:solidFill>
                <a:latin typeface="Tajawal"/>
              </a:rPr>
              <a:t>لن أخسر معاركي أبدًا ولن أستسلم أبدًا ، لا لأي شخص على وجه الأرض ولا أبدًا.</a:t>
            </a:r>
          </a:p>
          <a:p>
            <a:pPr marL="457200" indent="-457200" algn="r" rtl="1">
              <a:lnSpc>
                <a:spcPct val="150000"/>
              </a:lnSpc>
              <a:spcBef>
                <a:spcPts val="0"/>
              </a:spcBef>
              <a:spcAft>
                <a:spcPts val="0"/>
              </a:spcAft>
              <a:buFont typeface="Arial" panose="020B0604020202020204" pitchFamily="34" charset="0"/>
              <a:buChar char="•"/>
            </a:pPr>
            <a:r>
              <a:rPr lang="ar-SA" sz="3200" dirty="0">
                <a:solidFill>
                  <a:srgbClr val="666666"/>
                </a:solidFill>
                <a:latin typeface="Tajawal"/>
              </a:rPr>
              <a:t>مواجهة الخوف</a:t>
            </a:r>
          </a:p>
        </p:txBody>
      </p:sp>
    </p:spTree>
    <p:extLst>
      <p:ext uri="{BB962C8B-B14F-4D97-AF65-F5344CB8AC3E}">
        <p14:creationId xmlns:p14="http://schemas.microsoft.com/office/powerpoint/2010/main" val="407935483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2557359" y="959492"/>
            <a:ext cx="19933363" cy="975266"/>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algn="ctr" fontAlgn="base"/>
            <a:r>
              <a:rPr lang="ar-SA" sz="5400" b="1" i="0" u="none" strike="noStrike" dirty="0">
                <a:solidFill>
                  <a:schemeClr val="bg2"/>
                </a:solidFill>
                <a:effectLst/>
                <a:latin typeface="Almarai" pitchFamily="2" charset="-78"/>
                <a:cs typeface="Almarai" pitchFamily="2" charset="-78"/>
              </a:rPr>
              <a:t>تأكيدات </a:t>
            </a:r>
            <a:r>
              <a:rPr lang="ar-JO" sz="5400" b="1" i="0" u="none" strike="noStrike" dirty="0">
                <a:solidFill>
                  <a:schemeClr val="bg2"/>
                </a:solidFill>
                <a:effectLst/>
                <a:latin typeface="Almarai" pitchFamily="2" charset="-78"/>
                <a:cs typeface="Almarai" pitchFamily="2" charset="-78"/>
              </a:rPr>
              <a:t>أريج السماعنة</a:t>
            </a:r>
            <a:endParaRPr lang="ar-SA" sz="5400" b="1" i="0" u="none" strike="noStrike" dirty="0">
              <a:solidFill>
                <a:schemeClr val="bg2"/>
              </a:solidFill>
              <a:effectLst/>
              <a:latin typeface="Almarai" pitchFamily="2" charset="-78"/>
              <a:cs typeface="Almarai" pitchFamily="2" charset="-78"/>
            </a:endParaRPr>
          </a:p>
        </p:txBody>
      </p:sp>
      <p:sp>
        <p:nvSpPr>
          <p:cNvPr id="5" name="TextBox 4">
            <a:extLst>
              <a:ext uri="{FF2B5EF4-FFF2-40B4-BE49-F238E27FC236}">
                <a16:creationId xmlns:a16="http://schemas.microsoft.com/office/drawing/2014/main" id="{D0C54C95-24C1-4B66-82FB-1236C484C7DE}"/>
              </a:ext>
            </a:extLst>
          </p:cNvPr>
          <p:cNvSpPr txBox="1"/>
          <p:nvPr/>
        </p:nvSpPr>
        <p:spPr>
          <a:xfrm>
            <a:off x="1419357" y="3280500"/>
            <a:ext cx="21545284" cy="8424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rtl="1">
              <a:lnSpc>
                <a:spcPct val="150000"/>
              </a:lnSpc>
              <a:spcBef>
                <a:spcPts val="0"/>
              </a:spcBef>
              <a:spcAft>
                <a:spcPts val="0"/>
              </a:spcAft>
            </a:pPr>
            <a:r>
              <a:rPr lang="ar-SA" sz="2800" b="0" i="0" dirty="0">
                <a:solidFill>
                  <a:srgbClr val="666666"/>
                </a:solidFill>
                <a:effectLst/>
                <a:latin typeface="Tajawal"/>
              </a:rPr>
              <a:t>• أنا ناجح</a:t>
            </a:r>
            <a:r>
              <a:rPr lang="ar-JO" sz="2800" b="0" i="0" dirty="0">
                <a:solidFill>
                  <a:srgbClr val="666666"/>
                </a:solidFill>
                <a:effectLst/>
                <a:latin typeface="Tajawal"/>
              </a:rPr>
              <a:t>ة</a:t>
            </a:r>
            <a:r>
              <a:rPr lang="ar-SA" sz="2800" b="0" i="0" dirty="0">
                <a:solidFill>
                  <a:srgbClr val="666666"/>
                </a:solidFill>
                <a:effectLst/>
                <a:latin typeface="Tajawal"/>
              </a:rPr>
              <a:t> في كل ما أفعله ، ولا يمكن إيقافي وأشعر بالموهبة الخارقه  والتقدير.</a:t>
            </a:r>
          </a:p>
          <a:p>
            <a:pPr algn="just" rtl="1">
              <a:lnSpc>
                <a:spcPct val="150000"/>
              </a:lnSpc>
              <a:spcBef>
                <a:spcPts val="0"/>
              </a:spcBef>
              <a:spcAft>
                <a:spcPts val="0"/>
              </a:spcAft>
            </a:pPr>
            <a:r>
              <a:rPr lang="ar-SA" sz="2800" b="0" i="0" dirty="0">
                <a:solidFill>
                  <a:srgbClr val="666666"/>
                </a:solidFill>
                <a:effectLst/>
                <a:latin typeface="Tajawal"/>
              </a:rPr>
              <a:t>• أنا واثق</a:t>
            </a:r>
            <a:r>
              <a:rPr lang="ar-JO" sz="2800" b="0" i="0" dirty="0">
                <a:solidFill>
                  <a:srgbClr val="666666"/>
                </a:solidFill>
                <a:effectLst/>
                <a:latin typeface="Tajawal"/>
              </a:rPr>
              <a:t>ة</a:t>
            </a:r>
            <a:r>
              <a:rPr lang="ar-SA" sz="2800" b="0" i="0" dirty="0">
                <a:solidFill>
                  <a:srgbClr val="666666"/>
                </a:solidFill>
                <a:effectLst/>
                <a:latin typeface="Tajawal"/>
              </a:rPr>
              <a:t> من قدرتي على النجاح في أي شيء أريد القيام به ، أشعر بالذكاء والقوة.</a:t>
            </a:r>
            <a:endParaRPr lang="ar-JO" sz="2800" b="0" i="0" dirty="0">
              <a:solidFill>
                <a:srgbClr val="666666"/>
              </a:solidFill>
              <a:effectLst/>
              <a:latin typeface="Tajawal"/>
            </a:endParaRPr>
          </a:p>
          <a:p>
            <a:pPr algn="just" rtl="1">
              <a:lnSpc>
                <a:spcPct val="150000"/>
              </a:lnSpc>
              <a:spcBef>
                <a:spcPts val="0"/>
              </a:spcBef>
              <a:spcAft>
                <a:spcPts val="0"/>
              </a:spcAft>
            </a:pPr>
            <a:r>
              <a:rPr lang="ar-JO" sz="2800" b="0" i="0" dirty="0">
                <a:solidFill>
                  <a:srgbClr val="666666"/>
                </a:solidFill>
                <a:effectLst/>
                <a:latin typeface="Tajawal"/>
              </a:rPr>
              <a:t>أقدر كل نعمة وهبني اياها الله و أسعى لاستغلالها فيما يرضيه و أحقق المنفعة لذاتي و لكل طلابي</a:t>
            </a:r>
            <a:endParaRPr lang="ar-SA" sz="2800" b="0" i="0" dirty="0">
              <a:solidFill>
                <a:srgbClr val="666666"/>
              </a:solidFill>
              <a:effectLst/>
              <a:latin typeface="Tajawal"/>
            </a:endParaRPr>
          </a:p>
          <a:p>
            <a:pPr algn="just" rtl="1">
              <a:lnSpc>
                <a:spcPct val="150000"/>
              </a:lnSpc>
              <a:spcBef>
                <a:spcPts val="0"/>
              </a:spcBef>
              <a:spcAft>
                <a:spcPts val="0"/>
              </a:spcAft>
            </a:pPr>
            <a:r>
              <a:rPr lang="ar-SA" sz="2800" b="0" i="0" dirty="0">
                <a:solidFill>
                  <a:srgbClr val="666666"/>
                </a:solidFill>
                <a:effectLst/>
                <a:latin typeface="Tajawal"/>
              </a:rPr>
              <a:t>• أتعلم بسهولة وسرعة الدروس التي تعرضت لها بالحياة ، ولا </a:t>
            </a:r>
            <a:r>
              <a:rPr lang="ar-JO" sz="2800" dirty="0">
                <a:solidFill>
                  <a:srgbClr val="666666"/>
                </a:solidFill>
                <a:latin typeface="Tajawal"/>
              </a:rPr>
              <a:t>ي</a:t>
            </a:r>
            <a:r>
              <a:rPr lang="ar-SA" sz="2800" b="0" i="0" dirty="0">
                <a:solidFill>
                  <a:srgbClr val="666666"/>
                </a:solidFill>
                <a:effectLst/>
                <a:latin typeface="Tajawal"/>
              </a:rPr>
              <a:t>زال الفشل بالنسبة لي بمثابة فوز وخطوة إلى الأمام ، أشعر بالراحة والسعادة والثقة.</a:t>
            </a:r>
          </a:p>
          <a:p>
            <a:pPr algn="just" rtl="1">
              <a:lnSpc>
                <a:spcPct val="150000"/>
              </a:lnSpc>
              <a:spcBef>
                <a:spcPts val="0"/>
              </a:spcBef>
              <a:spcAft>
                <a:spcPts val="0"/>
              </a:spcAft>
            </a:pPr>
            <a:r>
              <a:rPr lang="ar-SA" sz="2800" b="0" i="0" dirty="0">
                <a:solidFill>
                  <a:srgbClr val="666666"/>
                </a:solidFill>
                <a:effectLst/>
                <a:latin typeface="Tajawal"/>
              </a:rPr>
              <a:t>• أنا منفتح</a:t>
            </a:r>
            <a:r>
              <a:rPr lang="ar-JO" sz="2800" b="0" i="0" dirty="0">
                <a:solidFill>
                  <a:srgbClr val="666666"/>
                </a:solidFill>
                <a:effectLst/>
                <a:latin typeface="Tajawal"/>
              </a:rPr>
              <a:t>ة</a:t>
            </a:r>
            <a:r>
              <a:rPr lang="ar-SA" sz="2800" b="0" i="0" dirty="0">
                <a:solidFill>
                  <a:srgbClr val="666666"/>
                </a:solidFill>
                <a:effectLst/>
                <a:latin typeface="Tajawal"/>
              </a:rPr>
              <a:t> على جميع الاحتمالات وأبقى م</a:t>
            </a:r>
            <a:r>
              <a:rPr lang="ar-JO" sz="2800" b="0" i="0" dirty="0">
                <a:solidFill>
                  <a:srgbClr val="666666"/>
                </a:solidFill>
                <a:effectLst/>
                <a:latin typeface="Tajawal"/>
              </a:rPr>
              <a:t>ن</a:t>
            </a:r>
            <a:r>
              <a:rPr lang="ar-SA" sz="2800" b="0" i="0" dirty="0">
                <a:solidFill>
                  <a:srgbClr val="666666"/>
                </a:solidFill>
                <a:effectLst/>
                <a:latin typeface="Tajawal"/>
              </a:rPr>
              <a:t>فتح</a:t>
            </a:r>
            <a:r>
              <a:rPr lang="ar-JO" sz="2800" b="0" i="0" dirty="0">
                <a:solidFill>
                  <a:srgbClr val="666666"/>
                </a:solidFill>
                <a:effectLst/>
                <a:latin typeface="Tajawal"/>
              </a:rPr>
              <a:t>ة</a:t>
            </a:r>
            <a:r>
              <a:rPr lang="ar-SA" sz="2800" b="0" i="0" dirty="0">
                <a:solidFill>
                  <a:srgbClr val="666666"/>
                </a:solidFill>
                <a:effectLst/>
                <a:latin typeface="Tajawal"/>
              </a:rPr>
              <a:t> الذهن في جميع الأوقات ، أشعر بالراحة عندما أكون في مواقف غريبة وأؤمن بقدرتي على اكتشاف الأشياء والفوز. أشعر بالثقة والنجاح.</a:t>
            </a:r>
          </a:p>
          <a:p>
            <a:pPr algn="just" rtl="1">
              <a:lnSpc>
                <a:spcPct val="150000"/>
              </a:lnSpc>
              <a:spcBef>
                <a:spcPts val="0"/>
              </a:spcBef>
              <a:spcAft>
                <a:spcPts val="0"/>
              </a:spcAft>
            </a:pPr>
            <a:r>
              <a:rPr lang="ar-SA" sz="2800" b="0" i="0" dirty="0">
                <a:solidFill>
                  <a:srgbClr val="666666"/>
                </a:solidFill>
                <a:effectLst/>
                <a:latin typeface="Tajawal"/>
              </a:rPr>
              <a:t>• أنا دائمًا في المكان المناسب في الوقت المناسب ، والفوز سهل بالنسبة لي وأشعر بالقوة والموهبة.</a:t>
            </a:r>
          </a:p>
          <a:p>
            <a:pPr algn="just" rtl="1">
              <a:lnSpc>
                <a:spcPct val="150000"/>
              </a:lnSpc>
              <a:spcBef>
                <a:spcPts val="0"/>
              </a:spcBef>
              <a:spcAft>
                <a:spcPts val="0"/>
              </a:spcAft>
            </a:pPr>
            <a:r>
              <a:rPr lang="ar-SA" sz="2800" b="0" i="0" dirty="0">
                <a:solidFill>
                  <a:srgbClr val="666666"/>
                </a:solidFill>
                <a:effectLst/>
                <a:latin typeface="Tajawal"/>
              </a:rPr>
              <a:t>• لدي قدرة كبيرة على تعلم مهارات جديدة تدعم نجاحي ، فأنا سريع التعلم وأرتقي بسرعة إلى القمة في أي مجال أختار اللعب فيه. أشعر بالموهبة والأهلية.</a:t>
            </a:r>
          </a:p>
          <a:p>
            <a:pPr algn="just" rtl="1">
              <a:lnSpc>
                <a:spcPct val="150000"/>
              </a:lnSpc>
              <a:spcBef>
                <a:spcPts val="0"/>
              </a:spcBef>
              <a:spcAft>
                <a:spcPts val="0"/>
              </a:spcAft>
            </a:pPr>
            <a:r>
              <a:rPr lang="ar-SA" sz="2800" b="0" i="0" dirty="0">
                <a:solidFill>
                  <a:srgbClr val="666666"/>
                </a:solidFill>
                <a:effectLst/>
                <a:latin typeface="Tajawal"/>
              </a:rPr>
              <a:t>• أتبنى كل التغيير وأستخدمه في مصلحتي العليا ، فأنا كيميائي قادر على تحقيق النجاح من أي موقف في الحياة وأكافأ عليه. أشعر بأنني مميز وذكي.</a:t>
            </a:r>
          </a:p>
          <a:p>
            <a:pPr algn="just" rtl="1">
              <a:lnSpc>
                <a:spcPct val="150000"/>
              </a:lnSpc>
              <a:spcBef>
                <a:spcPts val="0"/>
              </a:spcBef>
              <a:spcAft>
                <a:spcPts val="0"/>
              </a:spcAft>
            </a:pPr>
            <a:r>
              <a:rPr lang="ar-SA" sz="2800" b="0" i="0" dirty="0">
                <a:solidFill>
                  <a:srgbClr val="666666"/>
                </a:solidFill>
                <a:effectLst/>
                <a:latin typeface="Tajawal"/>
              </a:rPr>
              <a:t>• أتقدم بالشكر باستمرار بينما أتحرك كل يوم ، أفهم أنني موهوب أنني متواضع.</a:t>
            </a:r>
          </a:p>
          <a:p>
            <a:pPr algn="just" rtl="1">
              <a:lnSpc>
                <a:spcPct val="150000"/>
              </a:lnSpc>
              <a:spcBef>
                <a:spcPts val="0"/>
              </a:spcBef>
              <a:spcAft>
                <a:spcPts val="0"/>
              </a:spcAft>
            </a:pPr>
            <a:r>
              <a:rPr lang="ar-SA" sz="2800" b="0" i="0" dirty="0">
                <a:solidFill>
                  <a:srgbClr val="666666"/>
                </a:solidFill>
                <a:effectLst/>
                <a:latin typeface="Tajawal"/>
              </a:rPr>
              <a:t>• أعترف بالبركات التي تلقيتها في حياتي بامتنان</a:t>
            </a:r>
            <a:r>
              <a:rPr lang="ar-JO" sz="2800" b="0" i="0" dirty="0">
                <a:solidFill>
                  <a:srgbClr val="666666"/>
                </a:solidFill>
                <a:effectLst/>
                <a:latin typeface="Tajawal"/>
              </a:rPr>
              <a:t> و أشكر الله </a:t>
            </a:r>
            <a:r>
              <a:rPr lang="ar-SA" sz="2800" b="0" i="0" dirty="0">
                <a:solidFill>
                  <a:srgbClr val="666666"/>
                </a:solidFill>
                <a:effectLst/>
                <a:latin typeface="Tajawal"/>
              </a:rPr>
              <a:t> ، وأشعر بالفخر والتواضع.</a:t>
            </a:r>
          </a:p>
          <a:p>
            <a:pPr algn="just" rtl="1">
              <a:lnSpc>
                <a:spcPct val="150000"/>
              </a:lnSpc>
              <a:spcBef>
                <a:spcPts val="0"/>
              </a:spcBef>
              <a:spcAft>
                <a:spcPts val="0"/>
              </a:spcAft>
            </a:pPr>
            <a:r>
              <a:rPr lang="ar-SA" sz="2800" b="0" i="0" dirty="0">
                <a:solidFill>
                  <a:srgbClr val="666666"/>
                </a:solidFill>
                <a:effectLst/>
                <a:latin typeface="Tajawal"/>
              </a:rPr>
              <a:t>• أمتلك الحكمة والقوة والدافع والإلهام والشغف لإنجاز أي شيء وكل شيء أختاره. أشعر بأنني مؤهل ولا يمكن وقفي.</a:t>
            </a:r>
          </a:p>
          <a:p>
            <a:pPr algn="just" rtl="1">
              <a:lnSpc>
                <a:spcPct val="150000"/>
              </a:lnSpc>
              <a:spcBef>
                <a:spcPts val="0"/>
              </a:spcBef>
              <a:spcAft>
                <a:spcPts val="0"/>
              </a:spcAft>
            </a:pPr>
            <a:r>
              <a:rPr lang="ar-SA" sz="2800" b="0" i="0" dirty="0">
                <a:solidFill>
                  <a:srgbClr val="666666"/>
                </a:solidFill>
                <a:effectLst/>
                <a:latin typeface="Tajawal"/>
              </a:rPr>
              <a:t>• أنا أزدهر في الصحة ، وأزدهر في الموارد المالية ، وأزدهر في الحب ، وأزدهر في سلام وأنا إنسان لا يمكن إيقافه. أشعر بالشجاعة والقوة في كل ما أفعله.</a:t>
            </a:r>
          </a:p>
        </p:txBody>
      </p:sp>
    </p:spTree>
    <p:extLst>
      <p:ext uri="{BB962C8B-B14F-4D97-AF65-F5344CB8AC3E}">
        <p14:creationId xmlns:p14="http://schemas.microsoft.com/office/powerpoint/2010/main" val="982628415"/>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Online course">
      <a:dk1>
        <a:sysClr val="windowText" lastClr="000000"/>
      </a:dk1>
      <a:lt1>
        <a:sysClr val="window" lastClr="FFFFFF"/>
      </a:lt1>
      <a:dk2>
        <a:srgbClr val="FF0000"/>
      </a:dk2>
      <a:lt2>
        <a:srgbClr val="375623"/>
      </a:lt2>
      <a:accent1>
        <a:srgbClr val="C00000"/>
      </a:accent1>
      <a:accent2>
        <a:srgbClr val="ED7D31"/>
      </a:accent2>
      <a:accent3>
        <a:srgbClr val="0070C0"/>
      </a:accent3>
      <a:accent4>
        <a:srgbClr val="00B0F0"/>
      </a:accent4>
      <a:accent5>
        <a:srgbClr val="5B9BD5"/>
      </a:accent5>
      <a:accent6>
        <a:srgbClr val="70AD47"/>
      </a:accent6>
      <a:hlink>
        <a:srgbClr val="0563C1"/>
      </a:hlink>
      <a:folHlink>
        <a:srgbClr val="954F72"/>
      </a:folHlink>
    </a:clrScheme>
    <a:fontScheme name="Online course">
      <a:majorFont>
        <a:latin typeface="Almarai ExtraBold"/>
        <a:ea typeface=""/>
        <a:cs typeface="Almarai ExtraBold"/>
      </a:majorFont>
      <a:minorFont>
        <a:latin typeface="Almarai"/>
        <a:ea typeface=""/>
        <a:cs typeface="Almarai"/>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7082</TotalTime>
  <Words>1014</Words>
  <Application>Microsoft Office PowerPoint</Application>
  <PresentationFormat>Custom</PresentationFormat>
  <Paragraphs>39</Paragraphs>
  <Slides>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Almarai</vt:lpstr>
      <vt:lpstr>Arial</vt:lpstr>
      <vt:lpstr>Helvetica</vt:lpstr>
      <vt:lpstr>Helvetica Neue</vt:lpstr>
      <vt:lpstr>Tajawal</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Title Goes Here</dc:title>
  <cp:lastModifiedBy>areejsamaaneh@gmail.com</cp:lastModifiedBy>
  <cp:revision>92</cp:revision>
  <dcterms:modified xsi:type="dcterms:W3CDTF">2024-08-13T08:47:51Z</dcterms:modified>
</cp:coreProperties>
</file>